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71" r:id="rId2"/>
    <p:sldId id="256" r:id="rId3"/>
    <p:sldId id="260" r:id="rId4"/>
    <p:sldId id="258" r:id="rId5"/>
    <p:sldId id="259" r:id="rId6"/>
    <p:sldId id="261" r:id="rId7"/>
    <p:sldId id="270" r:id="rId8"/>
    <p:sldId id="257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6" r:id="rId26"/>
    <p:sldId id="274" r:id="rId27"/>
    <p:sldId id="273" r:id="rId28"/>
    <p:sldId id="275" r:id="rId29"/>
    <p:sldId id="286" r:id="rId30"/>
  </p:sldIdLst>
  <p:sldSz cx="35999738" cy="25199975"/>
  <p:notesSz cx="6858000" cy="9144000"/>
  <p:embeddedFontLst>
    <p:embeddedFont>
      <p:font typeface="Bradley Hand ITC" panose="03070402050302030203" pitchFamily="66" charset="0"/>
      <p:regular r:id="rId32"/>
    </p:embeddedFont>
    <p:embeddedFont>
      <p:font typeface="Bricolage Grotesque Bold" panose="020B0604020202020204" charset="0"/>
      <p:regular r:id="rId33"/>
    </p:embeddedFont>
    <p:embeddedFont>
      <p:font typeface="Canva Sans" panose="020B0604020202020204" charset="0"/>
      <p:regular r:id="rId34"/>
    </p:embeddedFont>
    <p:embeddedFont>
      <p:font typeface="Canva Sans Bold" panose="020B0604020202020204" charset="0"/>
      <p:regular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Bold" panose="00000800000000000000" charset="0"/>
      <p:regular r:id="rId40"/>
      <p:bold r:id="rId41"/>
    </p:embeddedFont>
    <p:embeddedFont>
      <p:font typeface="Montserrat Bold Italics" panose="020B0604020202020204" charset="0"/>
      <p:regular r:id="rId42"/>
    </p:embeddedFont>
    <p:embeddedFont>
      <p:font typeface="Montserrat Italics" panose="020B0604020202020204" charset="0"/>
      <p:regular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Yeseva One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937">
          <p15:clr>
            <a:srgbClr val="A4A3A4"/>
          </p15:clr>
        </p15:guide>
        <p15:guide id="2" pos="22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A3C"/>
    <a:srgbClr val="C9E1C9"/>
    <a:srgbClr val="EDEDED"/>
    <a:srgbClr val="E0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AC4F7-06DB-40C9-842E-BB51AD2D9D3A}" v="1" dt="2025-12-16T19:21:48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1422" y="48"/>
      </p:cViewPr>
      <p:guideLst>
        <p:guide orient="horz" pos="7937"/>
        <p:guide pos="2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ortes" userId="8ae5b1bf9c475dd8" providerId="LiveId" clId="{5CF09567-F525-4E4F-BBDE-9A0443EDBDD2}"/>
    <pc:docChg chg="addSld modSld">
      <pc:chgData name="Juan Cortes" userId="8ae5b1bf9c475dd8" providerId="LiveId" clId="{5CF09567-F525-4E4F-BBDE-9A0443EDBDD2}" dt="2025-12-16T19:21:48.787" v="0"/>
      <pc:docMkLst>
        <pc:docMk/>
      </pc:docMkLst>
      <pc:sldChg chg="add">
        <pc:chgData name="Juan Cortes" userId="8ae5b1bf9c475dd8" providerId="LiveId" clId="{5CF09567-F525-4E4F-BBDE-9A0443EDBDD2}" dt="2025-12-16T19:21:48.787" v="0"/>
        <pc:sldMkLst>
          <pc:docMk/>
          <pc:sldMk cId="0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80014" y="685800"/>
            <a:ext cx="489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9202e9d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9202e9d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f9396567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85850" y="720725"/>
            <a:ext cx="51435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f9396567e_0_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d7591ec1c_0_2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d7591ec1c_0_2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17f4d5c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17f4d5c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Montserrat"/>
                <a:ea typeface="Montserrat"/>
                <a:cs typeface="Montserrat"/>
                <a:sym typeface="Montserrat"/>
              </a:rPr>
              <a:t>Evaluación de las fases de una metodología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Montserrat"/>
                <a:ea typeface="Montserrat"/>
                <a:cs typeface="Montserrat"/>
                <a:sym typeface="Montserrat"/>
              </a:rPr>
              <a:t>Lenguaje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Montserrat"/>
                <a:ea typeface="Montserrat"/>
                <a:cs typeface="Montserrat"/>
                <a:sym typeface="Montserrat"/>
              </a:rPr>
              <a:t>Prácticas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415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17f4d5c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17f4d5c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Montserrat"/>
                <a:ea typeface="Montserrat"/>
                <a:cs typeface="Montserrat"/>
                <a:sym typeface="Montserrat"/>
              </a:rPr>
              <a:t>Evaluación de las fases de una metodología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Montserrat"/>
                <a:ea typeface="Montserrat"/>
                <a:cs typeface="Montserrat"/>
                <a:sym typeface="Montserrat"/>
              </a:rPr>
              <a:t>Lenguaje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Montserrat"/>
                <a:ea typeface="Montserrat"/>
                <a:cs typeface="Montserrat"/>
                <a:sym typeface="Montserrat"/>
              </a:rPr>
              <a:t>Prácticas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f9396567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85850" y="720725"/>
            <a:ext cx="51435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f9396567e_0_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9202e9d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9202e9d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d7591ec1c_0_2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d7591ec1c_0_2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7198" y="3647962"/>
            <a:ext cx="33545700" cy="10056600"/>
          </a:xfrm>
          <a:prstGeom prst="rect">
            <a:avLst/>
          </a:prstGeom>
        </p:spPr>
        <p:txBody>
          <a:bodyPr spcFirstLastPara="1" wrap="square" lIns="389275" tIns="389275" rIns="389275" bIns="389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27165" y="13885477"/>
            <a:ext cx="33545700" cy="38832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27165" y="5419335"/>
            <a:ext cx="33545700" cy="9619800"/>
          </a:xfrm>
          <a:prstGeom prst="rect">
            <a:avLst/>
          </a:prstGeom>
        </p:spPr>
        <p:txBody>
          <a:bodyPr spcFirstLastPara="1" wrap="square" lIns="389275" tIns="389275" rIns="389275" bIns="389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100"/>
              <a:buNone/>
              <a:defRPr sz="5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100"/>
              <a:buNone/>
              <a:defRPr sz="5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100"/>
              <a:buNone/>
              <a:defRPr sz="5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100"/>
              <a:buNone/>
              <a:defRPr sz="5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100"/>
              <a:buNone/>
              <a:defRPr sz="5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100"/>
              <a:buNone/>
              <a:defRPr sz="5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100"/>
              <a:buNone/>
              <a:defRPr sz="5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100"/>
              <a:buNone/>
              <a:defRPr sz="5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100"/>
              <a:buNone/>
              <a:defRPr sz="5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227165" y="15443972"/>
            <a:ext cx="33545700" cy="63732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marL="457200" lvl="0" indent="-717550" algn="ctr">
              <a:spcBef>
                <a:spcPts val="0"/>
              </a:spcBef>
              <a:spcAft>
                <a:spcPts val="0"/>
              </a:spcAft>
              <a:buSzPts val="7700"/>
              <a:buChar char="●"/>
              <a:defRPr/>
            </a:lvl1pPr>
            <a:lvl2pPr marL="914400" lvl="1" indent="-609600" algn="ctr">
              <a:spcBef>
                <a:spcPts val="0"/>
              </a:spcBef>
              <a:spcAft>
                <a:spcPts val="0"/>
              </a:spcAft>
              <a:buSzPts val="6000"/>
              <a:buChar char="○"/>
              <a:defRPr/>
            </a:lvl2pPr>
            <a:lvl3pPr marL="1371600" lvl="2" indent="-609600" algn="ctr">
              <a:spcBef>
                <a:spcPts val="0"/>
              </a:spcBef>
              <a:spcAft>
                <a:spcPts val="0"/>
              </a:spcAft>
              <a:buSzPts val="6000"/>
              <a:buChar char="■"/>
              <a:defRPr/>
            </a:lvl3pPr>
            <a:lvl4pPr marL="1828800" lvl="3" indent="-609600" algn="ctr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4pPr>
            <a:lvl5pPr marL="2286000" lvl="4" indent="-609600" algn="ctr">
              <a:spcBef>
                <a:spcPts val="0"/>
              </a:spcBef>
              <a:spcAft>
                <a:spcPts val="0"/>
              </a:spcAft>
              <a:buSzPts val="6000"/>
              <a:buChar char="○"/>
              <a:defRPr/>
            </a:lvl5pPr>
            <a:lvl6pPr marL="2743200" lvl="5" indent="-609600" algn="ctr">
              <a:spcBef>
                <a:spcPts val="0"/>
              </a:spcBef>
              <a:spcAft>
                <a:spcPts val="0"/>
              </a:spcAft>
              <a:buSzPts val="6000"/>
              <a:buChar char="■"/>
              <a:defRPr/>
            </a:lvl6pPr>
            <a:lvl7pPr marL="3200400" lvl="6" indent="-609600" algn="ctr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7pPr>
            <a:lvl8pPr marL="3657600" lvl="7" indent="-609600" algn="ctr">
              <a:spcBef>
                <a:spcPts val="0"/>
              </a:spcBef>
              <a:spcAft>
                <a:spcPts val="0"/>
              </a:spcAft>
              <a:buSzPts val="6000"/>
              <a:buChar char="○"/>
              <a:defRPr/>
            </a:lvl8pPr>
            <a:lvl9pPr marL="4114800" lvl="8" indent="-609600" algn="ctr">
              <a:spcBef>
                <a:spcPts val="0"/>
              </a:spcBef>
              <a:spcAft>
                <a:spcPts val="0"/>
              </a:spcAft>
              <a:buSzPts val="6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27165" y="10537848"/>
            <a:ext cx="33545700" cy="4124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27165" y="2180350"/>
            <a:ext cx="33545700" cy="28059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27165" y="5646422"/>
            <a:ext cx="33545700" cy="167382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marL="457200" lvl="0" indent="-717550">
              <a:spcBef>
                <a:spcPts val="0"/>
              </a:spcBef>
              <a:spcAft>
                <a:spcPts val="0"/>
              </a:spcAft>
              <a:buSzPts val="7700"/>
              <a:buChar char="●"/>
              <a:defRPr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27165" y="2180350"/>
            <a:ext cx="33545700" cy="28059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227165" y="5646422"/>
            <a:ext cx="15747600" cy="167382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marL="457200" lvl="0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marL="914400" lvl="1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2pPr>
            <a:lvl3pPr marL="1371600" lvl="2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3pPr>
            <a:lvl4pPr marL="1828800" lvl="3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4pPr>
            <a:lvl5pPr marL="2286000" lvl="4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5pPr>
            <a:lvl6pPr marL="2743200" lvl="5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6pPr>
            <a:lvl7pPr marL="3200400" lvl="6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7pPr>
            <a:lvl8pPr marL="3657600" lvl="7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8pPr>
            <a:lvl9pPr marL="4114800" lvl="8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9025197" y="5646422"/>
            <a:ext cx="15747600" cy="167382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marL="457200" lvl="0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marL="914400" lvl="1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2pPr>
            <a:lvl3pPr marL="1371600" lvl="2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3pPr>
            <a:lvl4pPr marL="1828800" lvl="3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4pPr>
            <a:lvl5pPr marL="2286000" lvl="4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5pPr>
            <a:lvl6pPr marL="2743200" lvl="5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6pPr>
            <a:lvl7pPr marL="3200400" lvl="6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7pPr>
            <a:lvl8pPr marL="3657600" lvl="7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8pPr>
            <a:lvl9pPr marL="4114800" lvl="8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27165" y="2180350"/>
            <a:ext cx="33545700" cy="28059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227165" y="2722100"/>
            <a:ext cx="11055000" cy="3702600"/>
          </a:xfrm>
          <a:prstGeom prst="rect">
            <a:avLst/>
          </a:prstGeom>
        </p:spPr>
        <p:txBody>
          <a:bodyPr spcFirstLastPara="1" wrap="square" lIns="389275" tIns="389275" rIns="389275" bIns="389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1pPr>
            <a:lvl2pPr lvl="1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2pPr>
            <a:lvl3pPr lvl="2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3pPr>
            <a:lvl4pPr lvl="3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4pPr>
            <a:lvl5pPr lvl="4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5pPr>
            <a:lvl6pPr lvl="5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6pPr>
            <a:lvl7pPr lvl="6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7pPr>
            <a:lvl8pPr lvl="7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8pPr>
            <a:lvl9pPr lvl="8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227165" y="6808189"/>
            <a:ext cx="11055000" cy="155772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marL="457200" lvl="0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marL="914400" lvl="1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2pPr>
            <a:lvl3pPr marL="1371600" lvl="2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3pPr>
            <a:lvl4pPr marL="1828800" lvl="3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4pPr>
            <a:lvl5pPr marL="2286000" lvl="4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5pPr>
            <a:lvl6pPr marL="2743200" lvl="5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6pPr>
            <a:lvl7pPr marL="3200400" lvl="6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7pPr>
            <a:lvl8pPr marL="3657600" lvl="7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8pPr>
            <a:lvl9pPr marL="4114800" lvl="8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930118" y="2205459"/>
            <a:ext cx="25070100" cy="20042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1pPr>
            <a:lvl2pPr lvl="1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2pPr>
            <a:lvl3pPr lvl="2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3pPr>
            <a:lvl4pPr lvl="3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4pPr>
            <a:lvl5pPr lvl="4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5pPr>
            <a:lvl6pPr lvl="5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6pPr>
            <a:lvl7pPr lvl="6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7pPr>
            <a:lvl8pPr lvl="7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8pPr>
            <a:lvl9pPr lvl="8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000000" y="-612"/>
            <a:ext cx="18000000" cy="25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89275" tIns="389275" rIns="389275" bIns="389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045276" y="6041802"/>
            <a:ext cx="15926100" cy="7262400"/>
          </a:xfrm>
          <a:prstGeom prst="rect">
            <a:avLst/>
          </a:prstGeom>
        </p:spPr>
        <p:txBody>
          <a:bodyPr spcFirstLastPara="1" wrap="square" lIns="389275" tIns="389275" rIns="389275" bIns="389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045276" y="13733351"/>
            <a:ext cx="15926100" cy="6051300"/>
          </a:xfrm>
          <a:prstGeom prst="rect">
            <a:avLst/>
          </a:prstGeom>
        </p:spPr>
        <p:txBody>
          <a:bodyPr spcFirstLastPara="1" wrap="square" lIns="389275" tIns="389275" rIns="389275" bIns="389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9446850" y="3547524"/>
            <a:ext cx="15106200" cy="181038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marL="457200" lvl="0" indent="-717550">
              <a:spcBef>
                <a:spcPts val="0"/>
              </a:spcBef>
              <a:spcAft>
                <a:spcPts val="0"/>
              </a:spcAft>
              <a:buSzPts val="7700"/>
              <a:buChar char="●"/>
              <a:defRPr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227165" y="20727227"/>
            <a:ext cx="23617200" cy="29646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7165" y="2180350"/>
            <a:ext cx="33545700" cy="28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7165" y="5646422"/>
            <a:ext cx="33545700" cy="16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rmAutofit/>
          </a:bodyPr>
          <a:lstStyle>
            <a:lvl1pPr marL="457200" lvl="0" indent="-717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0"/>
              <a:buChar char="●"/>
              <a:defRPr sz="7700">
                <a:solidFill>
                  <a:schemeClr val="dk2"/>
                </a:solidFill>
              </a:defRPr>
            </a:lvl1pPr>
            <a:lvl2pPr marL="914400" lvl="1" indent="-609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Char char="○"/>
              <a:defRPr sz="6000">
                <a:solidFill>
                  <a:schemeClr val="dk2"/>
                </a:solidFill>
              </a:defRPr>
            </a:lvl2pPr>
            <a:lvl3pPr marL="1371600" lvl="2" indent="-609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Char char="■"/>
              <a:defRPr sz="6000">
                <a:solidFill>
                  <a:schemeClr val="dk2"/>
                </a:solidFill>
              </a:defRPr>
            </a:lvl3pPr>
            <a:lvl4pPr marL="1828800" lvl="3" indent="-609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Char char="●"/>
              <a:defRPr sz="6000">
                <a:solidFill>
                  <a:schemeClr val="dk2"/>
                </a:solidFill>
              </a:defRPr>
            </a:lvl4pPr>
            <a:lvl5pPr marL="2286000" lvl="4" indent="-609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Char char="○"/>
              <a:defRPr sz="6000">
                <a:solidFill>
                  <a:schemeClr val="dk2"/>
                </a:solidFill>
              </a:defRPr>
            </a:lvl5pPr>
            <a:lvl6pPr marL="2743200" lvl="5" indent="-609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Char char="■"/>
              <a:defRPr sz="6000">
                <a:solidFill>
                  <a:schemeClr val="dk2"/>
                </a:solidFill>
              </a:defRPr>
            </a:lvl6pPr>
            <a:lvl7pPr marL="3200400" lvl="6" indent="-609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Char char="●"/>
              <a:defRPr sz="6000">
                <a:solidFill>
                  <a:schemeClr val="dk2"/>
                </a:solidFill>
              </a:defRPr>
            </a:lvl7pPr>
            <a:lvl8pPr marL="3657600" lvl="7" indent="-609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Char char="○"/>
              <a:defRPr sz="6000">
                <a:solidFill>
                  <a:schemeClr val="dk2"/>
                </a:solidFill>
              </a:defRPr>
            </a:lvl8pPr>
            <a:lvl9pPr marL="4114800" lvl="8" indent="-609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Char char="■"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3356133" y="22846906"/>
            <a:ext cx="2160300" cy="19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ctr" anchorCtr="0">
            <a:normAutofit/>
          </a:bodyPr>
          <a:lstStyle>
            <a:lvl1pPr lvl="0" algn="r">
              <a:buNone/>
              <a:defRPr sz="4300">
                <a:solidFill>
                  <a:schemeClr val="dk2"/>
                </a:solidFill>
              </a:defRPr>
            </a:lvl1pPr>
            <a:lvl2pPr lvl="1" algn="r">
              <a:buNone/>
              <a:defRPr sz="4300">
                <a:solidFill>
                  <a:schemeClr val="dk2"/>
                </a:solidFill>
              </a:defRPr>
            </a:lvl2pPr>
            <a:lvl3pPr lvl="2" algn="r">
              <a:buNone/>
              <a:defRPr sz="4300">
                <a:solidFill>
                  <a:schemeClr val="dk2"/>
                </a:solidFill>
              </a:defRPr>
            </a:lvl3pPr>
            <a:lvl4pPr lvl="3" algn="r">
              <a:buNone/>
              <a:defRPr sz="4300">
                <a:solidFill>
                  <a:schemeClr val="dk2"/>
                </a:solidFill>
              </a:defRPr>
            </a:lvl4pPr>
            <a:lvl5pPr lvl="4" algn="r">
              <a:buNone/>
              <a:defRPr sz="4300">
                <a:solidFill>
                  <a:schemeClr val="dk2"/>
                </a:solidFill>
              </a:defRPr>
            </a:lvl5pPr>
            <a:lvl6pPr lvl="5" algn="r">
              <a:buNone/>
              <a:defRPr sz="4300">
                <a:solidFill>
                  <a:schemeClr val="dk2"/>
                </a:solidFill>
              </a:defRPr>
            </a:lvl6pPr>
            <a:lvl7pPr lvl="6" algn="r">
              <a:buNone/>
              <a:defRPr sz="4300">
                <a:solidFill>
                  <a:schemeClr val="dk2"/>
                </a:solidFill>
              </a:defRPr>
            </a:lvl7pPr>
            <a:lvl8pPr lvl="7" algn="r">
              <a:buNone/>
              <a:defRPr sz="4300">
                <a:solidFill>
                  <a:schemeClr val="dk2"/>
                </a:solidFill>
              </a:defRPr>
            </a:lvl8pPr>
            <a:lvl9pPr lvl="8" algn="r">
              <a:buNone/>
              <a:defRPr sz="4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sv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sv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21" Type="http://schemas.openxmlformats.org/officeDocument/2006/relationships/image" Target="../media/image4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40.sv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6.png"/><Relationship Id="rId10" Type="http://schemas.openxmlformats.org/officeDocument/2006/relationships/image" Target="../media/image34.svg"/><Relationship Id="rId19" Type="http://schemas.openxmlformats.org/officeDocument/2006/relationships/image" Target="../media/image2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Relationship Id="rId2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3" Type="http://schemas.openxmlformats.org/officeDocument/2006/relationships/image" Target="../media/image43.png"/><Relationship Id="rId21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" Type="http://schemas.openxmlformats.org/officeDocument/2006/relationships/image" Target="../media/image1.jpeg"/><Relationship Id="rId16" Type="http://schemas.openxmlformats.org/officeDocument/2006/relationships/image" Target="../media/image56.sv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.png"/><Relationship Id="rId10" Type="http://schemas.openxmlformats.org/officeDocument/2006/relationships/image" Target="../media/image50.svg"/><Relationship Id="rId19" Type="http://schemas.openxmlformats.org/officeDocument/2006/relationships/image" Target="../media/image2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Relationship Id="rId2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sv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60.svg"/><Relationship Id="rId10" Type="http://schemas.openxmlformats.org/officeDocument/2006/relationships/image" Target="../media/image6.png"/><Relationship Id="rId4" Type="http://schemas.openxmlformats.org/officeDocument/2006/relationships/image" Target="../media/image59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sv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sv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63.png"/><Relationship Id="rId21" Type="http://schemas.openxmlformats.org/officeDocument/2006/relationships/image" Target="../media/image4.png"/><Relationship Id="rId7" Type="http://schemas.openxmlformats.org/officeDocument/2006/relationships/image" Target="../media/image65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40.sv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sv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5" Type="http://schemas.openxmlformats.org/officeDocument/2006/relationships/image" Target="../media/image39.png"/><Relationship Id="rId23" Type="http://schemas.openxmlformats.org/officeDocument/2006/relationships/image" Target="../media/image6.png"/><Relationship Id="rId10" Type="http://schemas.openxmlformats.org/officeDocument/2006/relationships/image" Target="../media/image34.svg"/><Relationship Id="rId19" Type="http://schemas.openxmlformats.org/officeDocument/2006/relationships/image" Target="../media/image2.png"/><Relationship Id="rId4" Type="http://schemas.openxmlformats.org/officeDocument/2006/relationships/image" Target="../media/image28.svg"/><Relationship Id="rId9" Type="http://schemas.openxmlformats.org/officeDocument/2006/relationships/image" Target="../media/image66.png"/><Relationship Id="rId14" Type="http://schemas.openxmlformats.org/officeDocument/2006/relationships/image" Target="../media/image38.svg"/><Relationship Id="rId2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3" Type="http://schemas.openxmlformats.org/officeDocument/2006/relationships/image" Target="../media/image43.png"/><Relationship Id="rId21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" Type="http://schemas.openxmlformats.org/officeDocument/2006/relationships/image" Target="../media/image1.jpeg"/><Relationship Id="rId16" Type="http://schemas.openxmlformats.org/officeDocument/2006/relationships/image" Target="../media/image56.sv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.png"/><Relationship Id="rId10" Type="http://schemas.openxmlformats.org/officeDocument/2006/relationships/image" Target="../media/image50.svg"/><Relationship Id="rId19" Type="http://schemas.openxmlformats.org/officeDocument/2006/relationships/image" Target="../media/image2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Relationship Id="rId2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sv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60.svg"/><Relationship Id="rId10" Type="http://schemas.openxmlformats.org/officeDocument/2006/relationships/image" Target="../media/image6.png"/><Relationship Id="rId4" Type="http://schemas.openxmlformats.org/officeDocument/2006/relationships/image" Target="../media/image59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3F30262B-AB55-1747-2F0A-76806E30E7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C6A3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036320" y="-1524000"/>
            <a:ext cx="37036058" cy="267239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A48439-D362-C51C-EAD2-975420F3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019" y="10435037"/>
            <a:ext cx="33545700" cy="28059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>
                <a:solidFill>
                  <a:srgbClr val="3C6A3C"/>
                </a:solidFill>
                <a:latin typeface="Montserrat" panose="00000500000000000000" pitchFamily="2" charset="0"/>
              </a:rPr>
              <a:t>HERRAMIENTAS DE CO-CREACIÓN ADAPTADAS PARA TODO PÚBLICO</a:t>
            </a:r>
            <a:endParaRPr lang="es-CO" b="1">
              <a:solidFill>
                <a:srgbClr val="3C6A3C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9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57FF5C57-283E-AF15-EF59-7B61BDAA6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8904081" y="4930357"/>
            <a:ext cx="19053504" cy="19534494"/>
          </a:xfrm>
          <a:custGeom>
            <a:avLst/>
            <a:gdLst/>
            <a:ahLst/>
            <a:cxnLst/>
            <a:rect l="l" t="t" r="r" b="b"/>
            <a:pathLst>
              <a:path w="7111703" h="8162643">
                <a:moveTo>
                  <a:pt x="0" y="0"/>
                </a:moveTo>
                <a:lnTo>
                  <a:pt x="7111702" y="0"/>
                </a:lnTo>
                <a:lnTo>
                  <a:pt x="7111702" y="8162643"/>
                </a:lnTo>
                <a:lnTo>
                  <a:pt x="0" y="8162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1149971"/>
            <a:ext cx="35999738" cy="110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6"/>
              </a:lnSpc>
            </a:pPr>
            <a:r>
              <a:rPr lang="en-US" sz="6662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ICEBERG: LAS CAUSAS DEL PROBLEMA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23556" y="2858112"/>
            <a:ext cx="13952627" cy="1779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15"/>
              </a:lnSpc>
            </a:pPr>
            <a:r>
              <a:rPr lang="en-US" sz="5154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¿Qué está impidiendo nuestra prticipación?</a:t>
            </a:r>
          </a:p>
        </p:txBody>
      </p:sp>
      <p:sp>
        <p:nvSpPr>
          <p:cNvPr id="21" name="Google Shape;63;p13">
            <a:extLst>
              <a:ext uri="{FF2B5EF4-FFF2-40B4-BE49-F238E27FC236}">
                <a16:creationId xmlns:a16="http://schemas.microsoft.com/office/drawing/2014/main" id="{1558F6C2-2A79-2101-1BAE-423CA08EE439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22" name="Imagen 21" descr="Texto&#10;&#10;El contenido generado por IA puede ser incorrecto.">
            <a:extLst>
              <a:ext uri="{FF2B5EF4-FFF2-40B4-BE49-F238E27FC236}">
                <a16:creationId xmlns:a16="http://schemas.microsoft.com/office/drawing/2014/main" id="{1ACAE232-8F1E-896A-1DFC-CDF5D4C61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93E6A79-0D9F-36AF-338B-E1713A708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3229518-5BC0-6603-B20E-E94750FB8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20E6B5D-8AD1-E266-630B-E3F223E10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26" name="Imagen 25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4A23D44-33BF-5139-623F-35F1BD13F3F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2" name="Google Shape;63;p13">
            <a:extLst>
              <a:ext uri="{FF2B5EF4-FFF2-40B4-BE49-F238E27FC236}">
                <a16:creationId xmlns:a16="http://schemas.microsoft.com/office/drawing/2014/main" id="{AADD4996-A8B4-9CCF-9556-BED8EE10442E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A2991EC8-E423-613C-80D2-1FF3A9BAD6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6006938"/>
            <a:ext cx="35999738" cy="15389887"/>
            <a:chOff x="0" y="0"/>
            <a:chExt cx="25146000" cy="10749915"/>
          </a:xfrm>
        </p:grpSpPr>
        <p:sp>
          <p:nvSpPr>
            <p:cNvPr id="8" name="AutoShape 8"/>
            <p:cNvSpPr/>
            <p:nvPr/>
          </p:nvSpPr>
          <p:spPr>
            <a:xfrm>
              <a:off x="16555793" y="9098311"/>
              <a:ext cx="1135700" cy="0"/>
            </a:xfrm>
            <a:prstGeom prst="line">
              <a:avLst/>
            </a:prstGeom>
            <a:ln w="101600" cap="flat">
              <a:solidFill>
                <a:srgbClr val="5DA144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17294246" y="6530540"/>
              <a:ext cx="1135700" cy="0"/>
            </a:xfrm>
            <a:prstGeom prst="line">
              <a:avLst/>
            </a:prstGeom>
            <a:ln w="101600" cap="flat">
              <a:solidFill>
                <a:srgbClr val="5DA144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7123643" y="7677533"/>
              <a:ext cx="1135700" cy="0"/>
            </a:xfrm>
            <a:prstGeom prst="line">
              <a:avLst/>
            </a:prstGeom>
            <a:ln w="101600" cap="flat">
              <a:solidFill>
                <a:srgbClr val="5DA144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25146000" cy="10749915"/>
            </a:xfrm>
            <a:custGeom>
              <a:avLst/>
              <a:gdLst/>
              <a:ahLst/>
              <a:cxnLst/>
              <a:rect l="l" t="t" r="r" b="b"/>
              <a:pathLst>
                <a:path w="25146000" h="10749915">
                  <a:moveTo>
                    <a:pt x="0" y="0"/>
                  </a:moveTo>
                  <a:lnTo>
                    <a:pt x="25146000" y="0"/>
                  </a:lnTo>
                  <a:lnTo>
                    <a:pt x="25146000" y="10749915"/>
                  </a:lnTo>
                  <a:lnTo>
                    <a:pt x="0" y="10749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981830" y="2829385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6352734" y="4174943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1138571" y="2326376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1437300" y="3722601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16555793" y="2326376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11437300" y="7576199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217034" y="1486716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0570721" y="1135707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16158546" y="1081382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16783369" y="3567712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11138571" y="9047644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1706421" y="6306606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218569" y="6581207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5" name="AutoShape 25"/>
            <p:cNvSpPr/>
            <p:nvPr/>
          </p:nvSpPr>
          <p:spPr>
            <a:xfrm>
              <a:off x="5981830" y="7626866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650719" y="8797195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0241261" y="4897689"/>
              <a:ext cx="4904739" cy="88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61"/>
                </a:lnSpc>
              </a:pPr>
              <a:r>
                <a:rPr lang="en-US" sz="7614" b="1">
                  <a:solidFill>
                    <a:srgbClr val="F5F6FA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PROBLEMA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694039" y="3614265"/>
            <a:ext cx="27382224" cy="855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15"/>
              </a:lnSpc>
            </a:pPr>
            <a:r>
              <a:rPr lang="en-US" sz="5154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Problema a analizar: </a:t>
            </a:r>
          </a:p>
        </p:txBody>
      </p:sp>
      <p:sp>
        <p:nvSpPr>
          <p:cNvPr id="38" name="Google Shape;63;p13">
            <a:extLst>
              <a:ext uri="{FF2B5EF4-FFF2-40B4-BE49-F238E27FC236}">
                <a16:creationId xmlns:a16="http://schemas.microsoft.com/office/drawing/2014/main" id="{508C22D8-95F7-14B5-B4BD-ACA667CFDFAA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39" name="Imagen 38" descr="Texto&#10;&#10;El contenido generado por IA puede ser incorrecto.">
            <a:extLst>
              <a:ext uri="{FF2B5EF4-FFF2-40B4-BE49-F238E27FC236}">
                <a16:creationId xmlns:a16="http://schemas.microsoft.com/office/drawing/2014/main" id="{EDC91EFD-4310-A77E-2AEB-D79161B1F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6FD0DC3-FAF3-BC45-98D6-6A380297B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5C42025-FC2B-446E-96D2-2615A4402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5639594-5B98-7899-D678-E76ABB9AE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43" name="Imagen 42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5520FCE-53D8-0547-213A-150A0E0F796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2" name="Google Shape;63;p13">
            <a:extLst>
              <a:ext uri="{FF2B5EF4-FFF2-40B4-BE49-F238E27FC236}">
                <a16:creationId xmlns:a16="http://schemas.microsoft.com/office/drawing/2014/main" id="{63BDB395-D513-FCD2-02A1-473DA2FBB124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F4C53D0-F022-3D71-91F0-7168DDF505CA}"/>
              </a:ext>
            </a:extLst>
          </p:cNvPr>
          <p:cNvSpPr txBox="1"/>
          <p:nvPr/>
        </p:nvSpPr>
        <p:spPr>
          <a:xfrm>
            <a:off x="15269" y="1431448"/>
            <a:ext cx="35999738" cy="110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6"/>
              </a:lnSpc>
            </a:pPr>
            <a:r>
              <a:rPr lang="en-US" sz="6662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ESPINA DE PESCADO – IDENTIFICA LAS CAUSAS DEL PROBLEMA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87BDD30D-1D6C-C6F5-3F3E-8BECBCC955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988220" y="2753436"/>
            <a:ext cx="9456508" cy="5242528"/>
            <a:chOff x="0" y="-28575"/>
            <a:chExt cx="1143696" cy="6340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chemeClr val="accent2">
                  <a:alpha val="18824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932267" y="2753436"/>
            <a:ext cx="9456508" cy="5242528"/>
            <a:chOff x="0" y="-28575"/>
            <a:chExt cx="1143696" cy="634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5942" y="8590679"/>
            <a:ext cx="9456508" cy="5242528"/>
            <a:chOff x="0" y="-28575"/>
            <a:chExt cx="1143696" cy="634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4806933" y="8590679"/>
            <a:ext cx="9456508" cy="5242528"/>
            <a:chOff x="0" y="-28575"/>
            <a:chExt cx="1143696" cy="6340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26512" y="14427920"/>
            <a:ext cx="9456508" cy="5242528"/>
            <a:chOff x="0" y="-28575"/>
            <a:chExt cx="1143696" cy="6340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3681402" y="14427920"/>
            <a:ext cx="9456508" cy="5242528"/>
            <a:chOff x="0" y="-28575"/>
            <a:chExt cx="1143696" cy="6340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904329" y="1564585"/>
            <a:ext cx="2702507" cy="3740493"/>
          </a:xfrm>
          <a:custGeom>
            <a:avLst/>
            <a:gdLst/>
            <a:ahLst/>
            <a:cxnLst/>
            <a:rect l="l" t="t" r="r" b="b"/>
            <a:pathLst>
              <a:path w="1415786" h="1959565">
                <a:moveTo>
                  <a:pt x="0" y="0"/>
                </a:moveTo>
                <a:lnTo>
                  <a:pt x="1415786" y="0"/>
                </a:lnTo>
                <a:lnTo>
                  <a:pt x="1415786" y="1959566"/>
                </a:lnTo>
                <a:lnTo>
                  <a:pt x="0" y="1959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0" y="13388165"/>
            <a:ext cx="2225935" cy="4150927"/>
          </a:xfrm>
          <a:custGeom>
            <a:avLst/>
            <a:gdLst/>
            <a:ahLst/>
            <a:cxnLst/>
            <a:rect l="l" t="t" r="r" b="b"/>
            <a:pathLst>
              <a:path w="1166120" h="2174583">
                <a:moveTo>
                  <a:pt x="0" y="0"/>
                </a:moveTo>
                <a:lnTo>
                  <a:pt x="1166120" y="0"/>
                </a:lnTo>
                <a:lnTo>
                  <a:pt x="1166120" y="2174583"/>
                </a:lnTo>
                <a:lnTo>
                  <a:pt x="0" y="2174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26" name="Freeform 26"/>
          <p:cNvSpPr/>
          <p:nvPr/>
        </p:nvSpPr>
        <p:spPr>
          <a:xfrm flipH="1">
            <a:off x="31496941" y="3434832"/>
            <a:ext cx="4502797" cy="1716691"/>
          </a:xfrm>
          <a:custGeom>
            <a:avLst/>
            <a:gdLst/>
            <a:ahLst/>
            <a:cxnLst/>
            <a:rect l="l" t="t" r="r" b="b"/>
            <a:pathLst>
              <a:path w="2358920" h="899338">
                <a:moveTo>
                  <a:pt x="2358920" y="0"/>
                </a:moveTo>
                <a:lnTo>
                  <a:pt x="0" y="0"/>
                </a:lnTo>
                <a:lnTo>
                  <a:pt x="0" y="899339"/>
                </a:lnTo>
                <a:lnTo>
                  <a:pt x="2358920" y="899339"/>
                </a:lnTo>
                <a:lnTo>
                  <a:pt x="235892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27" name="Freeform 27"/>
          <p:cNvSpPr/>
          <p:nvPr/>
        </p:nvSpPr>
        <p:spPr>
          <a:xfrm flipH="1">
            <a:off x="33325726" y="13014802"/>
            <a:ext cx="2674012" cy="3619644"/>
          </a:xfrm>
          <a:custGeom>
            <a:avLst/>
            <a:gdLst/>
            <a:ahLst/>
            <a:cxnLst/>
            <a:rect l="l" t="t" r="r" b="b"/>
            <a:pathLst>
              <a:path w="1400858" h="1896255">
                <a:moveTo>
                  <a:pt x="1400858" y="0"/>
                </a:moveTo>
                <a:lnTo>
                  <a:pt x="0" y="0"/>
                </a:lnTo>
                <a:lnTo>
                  <a:pt x="0" y="1896255"/>
                </a:lnTo>
                <a:lnTo>
                  <a:pt x="1400858" y="1896255"/>
                </a:lnTo>
                <a:lnTo>
                  <a:pt x="140085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6081900" y="3206384"/>
            <a:ext cx="3860444" cy="4295348"/>
          </a:xfrm>
          <a:custGeom>
            <a:avLst/>
            <a:gdLst/>
            <a:ahLst/>
            <a:cxnLst/>
            <a:rect l="l" t="t" r="r" b="b"/>
            <a:pathLst>
              <a:path w="2022405" h="2250242">
                <a:moveTo>
                  <a:pt x="0" y="0"/>
                </a:moveTo>
                <a:lnTo>
                  <a:pt x="2022405" y="0"/>
                </a:lnTo>
                <a:lnTo>
                  <a:pt x="2022405" y="2250241"/>
                </a:lnTo>
                <a:lnTo>
                  <a:pt x="0" y="22502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29" name="Freeform 29"/>
          <p:cNvSpPr/>
          <p:nvPr/>
        </p:nvSpPr>
        <p:spPr>
          <a:xfrm rot="-2261195">
            <a:off x="20509235" y="6176047"/>
            <a:ext cx="2701965" cy="2058405"/>
          </a:xfrm>
          <a:custGeom>
            <a:avLst/>
            <a:gdLst/>
            <a:ahLst/>
            <a:cxnLst/>
            <a:rect l="l" t="t" r="r" b="b"/>
            <a:pathLst>
              <a:path w="1415502" h="1078355">
                <a:moveTo>
                  <a:pt x="0" y="0"/>
                </a:moveTo>
                <a:lnTo>
                  <a:pt x="1415501" y="0"/>
                </a:lnTo>
                <a:lnTo>
                  <a:pt x="1415501" y="1078355"/>
                </a:lnTo>
                <a:lnTo>
                  <a:pt x="0" y="10783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0" name="Freeform 30"/>
          <p:cNvSpPr/>
          <p:nvPr/>
        </p:nvSpPr>
        <p:spPr>
          <a:xfrm rot="3931294" flipH="1">
            <a:off x="11093747" y="7651581"/>
            <a:ext cx="2701965" cy="2058405"/>
          </a:xfrm>
          <a:custGeom>
            <a:avLst/>
            <a:gdLst/>
            <a:ahLst/>
            <a:cxnLst/>
            <a:rect l="l" t="t" r="r" b="b"/>
            <a:pathLst>
              <a:path w="1415502" h="1078355">
                <a:moveTo>
                  <a:pt x="1415502" y="0"/>
                </a:moveTo>
                <a:lnTo>
                  <a:pt x="0" y="0"/>
                </a:lnTo>
                <a:lnTo>
                  <a:pt x="0" y="1078355"/>
                </a:lnTo>
                <a:lnTo>
                  <a:pt x="1415502" y="1078355"/>
                </a:lnTo>
                <a:lnTo>
                  <a:pt x="141550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1" name="Freeform 31"/>
          <p:cNvSpPr/>
          <p:nvPr/>
        </p:nvSpPr>
        <p:spPr>
          <a:xfrm rot="4803347">
            <a:off x="10894461" y="12313636"/>
            <a:ext cx="1738782" cy="2149056"/>
          </a:xfrm>
          <a:custGeom>
            <a:avLst/>
            <a:gdLst/>
            <a:ahLst/>
            <a:cxnLst/>
            <a:rect l="l" t="t" r="r" b="b"/>
            <a:pathLst>
              <a:path w="910911" h="1125845">
                <a:moveTo>
                  <a:pt x="0" y="0"/>
                </a:moveTo>
                <a:lnTo>
                  <a:pt x="910911" y="0"/>
                </a:lnTo>
                <a:lnTo>
                  <a:pt x="910911" y="1125846"/>
                </a:lnTo>
                <a:lnTo>
                  <a:pt x="0" y="11258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21623474" y="13467722"/>
            <a:ext cx="2057926" cy="2392937"/>
          </a:xfrm>
          <a:custGeom>
            <a:avLst/>
            <a:gdLst/>
            <a:ahLst/>
            <a:cxnLst/>
            <a:rect l="l" t="t" r="r" b="b"/>
            <a:pathLst>
              <a:path w="1078104" h="1253609">
                <a:moveTo>
                  <a:pt x="0" y="0"/>
                </a:moveTo>
                <a:lnTo>
                  <a:pt x="1078105" y="0"/>
                </a:lnTo>
                <a:lnTo>
                  <a:pt x="1078105" y="1253609"/>
                </a:lnTo>
                <a:lnTo>
                  <a:pt x="0" y="12536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763851" y="9270621"/>
            <a:ext cx="12496537" cy="415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73"/>
              </a:lnSpc>
            </a:pPr>
            <a:r>
              <a:rPr lang="en-US" sz="17948" b="1">
                <a:solidFill>
                  <a:srgbClr val="3C6A3C"/>
                </a:solidFill>
                <a:latin typeface="Montserrat" panose="00000500000000000000" pitchFamily="2" charset="0"/>
                <a:ea typeface="Yeseva One"/>
                <a:cs typeface="Yeseva One"/>
                <a:sym typeface="Yeseva One"/>
              </a:rPr>
              <a:t>Lluvia </a:t>
            </a:r>
          </a:p>
          <a:p>
            <a:pPr algn="ctr">
              <a:lnSpc>
                <a:spcPts val="15973"/>
              </a:lnSpc>
            </a:pPr>
            <a:r>
              <a:rPr lang="en-US" sz="17948" b="1">
                <a:solidFill>
                  <a:srgbClr val="3C6A3C"/>
                </a:solidFill>
                <a:latin typeface="Montserrat" panose="00000500000000000000" pitchFamily="2" charset="0"/>
                <a:ea typeface="Yeseva One"/>
                <a:cs typeface="Yeseva One"/>
                <a:sym typeface="Yeseva One"/>
              </a:rPr>
              <a:t>de ideas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459474" y="20668894"/>
            <a:ext cx="29080790" cy="176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3"/>
              </a:lnSpc>
            </a:pPr>
            <a:r>
              <a:rPr lang="es-MX" sz="5154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¿Qué ideas se te ocurren para responder al reto que estamos trabajando? Escríbelas y compártelas.</a:t>
            </a:r>
            <a:endParaRPr lang="en-US" sz="5154" b="1">
              <a:solidFill>
                <a:srgbClr val="3C6A3C"/>
              </a:solidFill>
              <a:latin typeface="Montserrat" panose="00000500000000000000" pitchFamily="2" charset="0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37" name="Google Shape;63;p13">
            <a:extLst>
              <a:ext uri="{FF2B5EF4-FFF2-40B4-BE49-F238E27FC236}">
                <a16:creationId xmlns:a16="http://schemas.microsoft.com/office/drawing/2014/main" id="{C6C6CF2C-CE7C-C3C2-A502-A8C662C43D3B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38" name="Imagen 37" descr="Texto&#10;&#10;El contenido generado por IA puede ser incorrecto.">
            <a:extLst>
              <a:ext uri="{FF2B5EF4-FFF2-40B4-BE49-F238E27FC236}">
                <a16:creationId xmlns:a16="http://schemas.microsoft.com/office/drawing/2014/main" id="{7A1486BD-2DAE-562C-34C1-B4E0A3AB9F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B0C42DD-516D-ED81-AD8F-3A92173A2B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690A87CA-46B4-556E-E6D6-DC7B196432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5829666-E046-0081-7650-29728C8EE6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42" name="Imagen 4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63FCDAD-C2A5-11BC-130B-80861C1F9A3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2" name="Google Shape;63;p13">
            <a:extLst>
              <a:ext uri="{FF2B5EF4-FFF2-40B4-BE49-F238E27FC236}">
                <a16:creationId xmlns:a16="http://schemas.microsoft.com/office/drawing/2014/main" id="{4F8D3820-9BAE-BF25-2535-5A49850506EE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4" name="TextBox 34">
            <a:extLst>
              <a:ext uri="{FF2B5EF4-FFF2-40B4-BE49-F238E27FC236}">
                <a16:creationId xmlns:a16="http://schemas.microsoft.com/office/drawing/2014/main" id="{4B0B8B90-3FC2-3DD9-90F4-9229281BB069}"/>
              </a:ext>
            </a:extLst>
          </p:cNvPr>
          <p:cNvSpPr txBox="1"/>
          <p:nvPr/>
        </p:nvSpPr>
        <p:spPr>
          <a:xfrm>
            <a:off x="4098955" y="648882"/>
            <a:ext cx="5553495" cy="855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13"/>
              </a:lnSpc>
            </a:pPr>
            <a:r>
              <a:rPr lang="es-MX" sz="5154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Pregunta guía:</a:t>
            </a:r>
            <a:endParaRPr lang="en-US" sz="5154" b="1">
              <a:solidFill>
                <a:srgbClr val="3C6A3C"/>
              </a:solidFill>
              <a:latin typeface="Montserrat" panose="00000500000000000000" pitchFamily="2" charset="0"/>
              <a:ea typeface="Bricolage Grotesque Bold"/>
              <a:cs typeface="Bricolage Grotesque Bold"/>
              <a:sym typeface="Bricolage Grotesque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662AFB1F-8FC3-65AF-FE7A-8C6ECD5B2D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249918" y="240041"/>
            <a:ext cx="36147384" cy="25094521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02272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4" y="0"/>
                </a:lnTo>
                <a:lnTo>
                  <a:pt x="3761184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281765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5" y="0"/>
                </a:lnTo>
                <a:lnTo>
                  <a:pt x="3761185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461259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4" y="0"/>
                </a:lnTo>
                <a:lnTo>
                  <a:pt x="3761184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1640751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5" y="0"/>
                </a:lnTo>
                <a:lnTo>
                  <a:pt x="3761185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8820246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4" y="0"/>
                </a:lnTo>
                <a:lnTo>
                  <a:pt x="3761184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533550" y="14945117"/>
            <a:ext cx="3021676" cy="302167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18B3A"/>
              </a:solidFill>
              <a:prstDash val="solid"/>
              <a:miter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98995" y="5348012"/>
            <a:ext cx="3021676" cy="30216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C6D311"/>
              </a:solidFill>
              <a:prstDash val="solid"/>
              <a:miter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889257" y="14945117"/>
            <a:ext cx="3021676" cy="302167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94C024"/>
              </a:solidFill>
              <a:prstDash val="solid"/>
              <a:miter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3043470" y="5348012"/>
            <a:ext cx="3021676" cy="302167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C6D311"/>
              </a:solidFill>
              <a:prstDash val="solid"/>
              <a:miter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0248243" y="14945117"/>
            <a:ext cx="3021676" cy="302167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18B3A"/>
              </a:solidFill>
              <a:prstDash val="solid"/>
              <a:miter/>
            </a:ln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>
                <a:latin typeface="Montserrat" panose="00000500000000000000" pitchFamily="2" charset="0"/>
              </a:endParaRPr>
            </a:p>
          </p:txBody>
        </p:sp>
      </p:grpSp>
      <p:sp>
        <p:nvSpPr>
          <p:cNvPr id="26" name="AutoShape 26"/>
          <p:cNvSpPr/>
          <p:nvPr/>
        </p:nvSpPr>
        <p:spPr>
          <a:xfrm flipV="1">
            <a:off x="3044388" y="13681122"/>
            <a:ext cx="0" cy="1263995"/>
          </a:xfrm>
          <a:prstGeom prst="line">
            <a:avLst/>
          </a:prstGeom>
          <a:ln w="57150" cap="flat">
            <a:solidFill>
              <a:srgbClr val="018B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27" name="AutoShape 27"/>
          <p:cNvSpPr/>
          <p:nvPr/>
        </p:nvSpPr>
        <p:spPr>
          <a:xfrm flipV="1">
            <a:off x="10209835" y="8369688"/>
            <a:ext cx="0" cy="1263995"/>
          </a:xfrm>
          <a:prstGeom prst="line">
            <a:avLst/>
          </a:prstGeom>
          <a:ln w="57150" cap="flat">
            <a:solidFill>
              <a:srgbClr val="C6D31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28" name="AutoShape 28"/>
          <p:cNvSpPr/>
          <p:nvPr/>
        </p:nvSpPr>
        <p:spPr>
          <a:xfrm flipV="1">
            <a:off x="17400097" y="13681122"/>
            <a:ext cx="0" cy="1263995"/>
          </a:xfrm>
          <a:prstGeom prst="line">
            <a:avLst/>
          </a:prstGeom>
          <a:ln w="57150" cap="flat">
            <a:solidFill>
              <a:srgbClr val="94C0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24554308" y="8369688"/>
            <a:ext cx="0" cy="1263995"/>
          </a:xfrm>
          <a:prstGeom prst="line">
            <a:avLst/>
          </a:prstGeom>
          <a:ln w="57150" cap="flat">
            <a:solidFill>
              <a:srgbClr val="C6D31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0" name="AutoShape 30"/>
          <p:cNvSpPr/>
          <p:nvPr/>
        </p:nvSpPr>
        <p:spPr>
          <a:xfrm flipV="1">
            <a:off x="31759083" y="13681122"/>
            <a:ext cx="0" cy="1263995"/>
          </a:xfrm>
          <a:prstGeom prst="line">
            <a:avLst/>
          </a:prstGeom>
          <a:ln w="57150" cap="flat">
            <a:solidFill>
              <a:srgbClr val="018B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2041688" y="15473189"/>
            <a:ext cx="2005399" cy="1947742"/>
          </a:xfrm>
          <a:custGeom>
            <a:avLst/>
            <a:gdLst/>
            <a:ahLst/>
            <a:cxnLst/>
            <a:rect l="l" t="t" r="r" b="b"/>
            <a:pathLst>
              <a:path w="1050586" h="1020381">
                <a:moveTo>
                  <a:pt x="0" y="0"/>
                </a:moveTo>
                <a:lnTo>
                  <a:pt x="1050586" y="0"/>
                </a:lnTo>
                <a:lnTo>
                  <a:pt x="1050586" y="1020381"/>
                </a:lnTo>
                <a:lnTo>
                  <a:pt x="0" y="10203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9140386" y="5740510"/>
            <a:ext cx="2138897" cy="2168717"/>
          </a:xfrm>
          <a:custGeom>
            <a:avLst/>
            <a:gdLst/>
            <a:ahLst/>
            <a:cxnLst/>
            <a:rect l="l" t="t" r="r" b="b"/>
            <a:pathLst>
              <a:path w="1120523" h="1136145">
                <a:moveTo>
                  <a:pt x="0" y="0"/>
                </a:moveTo>
                <a:lnTo>
                  <a:pt x="1120523" y="0"/>
                </a:lnTo>
                <a:lnTo>
                  <a:pt x="1120523" y="1136145"/>
                </a:lnTo>
                <a:lnTo>
                  <a:pt x="0" y="1136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16457697" y="15444732"/>
            <a:ext cx="1884800" cy="1976199"/>
          </a:xfrm>
          <a:custGeom>
            <a:avLst/>
            <a:gdLst/>
            <a:ahLst/>
            <a:cxnLst/>
            <a:rect l="l" t="t" r="r" b="b"/>
            <a:pathLst>
              <a:path w="987407" h="1035289">
                <a:moveTo>
                  <a:pt x="0" y="0"/>
                </a:moveTo>
                <a:lnTo>
                  <a:pt x="987407" y="0"/>
                </a:lnTo>
                <a:lnTo>
                  <a:pt x="987407" y="1035289"/>
                </a:lnTo>
                <a:lnTo>
                  <a:pt x="0" y="10352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23485799" y="5795261"/>
            <a:ext cx="2137023" cy="2127177"/>
          </a:xfrm>
          <a:custGeom>
            <a:avLst/>
            <a:gdLst/>
            <a:ahLst/>
            <a:cxnLst/>
            <a:rect l="l" t="t" r="r" b="b"/>
            <a:pathLst>
              <a:path w="1119541" h="1114383">
                <a:moveTo>
                  <a:pt x="0" y="0"/>
                </a:moveTo>
                <a:lnTo>
                  <a:pt x="1119541" y="0"/>
                </a:lnTo>
                <a:lnTo>
                  <a:pt x="1119541" y="1114383"/>
                </a:lnTo>
                <a:lnTo>
                  <a:pt x="0" y="11143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30709645" y="15497836"/>
            <a:ext cx="2098877" cy="1923095"/>
          </a:xfrm>
          <a:custGeom>
            <a:avLst/>
            <a:gdLst/>
            <a:ahLst/>
            <a:cxnLst/>
            <a:rect l="l" t="t" r="r" b="b"/>
            <a:pathLst>
              <a:path w="1099557" h="1007469">
                <a:moveTo>
                  <a:pt x="0" y="0"/>
                </a:moveTo>
                <a:lnTo>
                  <a:pt x="1099557" y="0"/>
                </a:lnTo>
                <a:lnTo>
                  <a:pt x="1099557" y="1007469"/>
                </a:lnTo>
                <a:lnTo>
                  <a:pt x="0" y="100746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520131" y="11252924"/>
            <a:ext cx="3280329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Fase 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5970" y="6291331"/>
            <a:ext cx="6464159" cy="171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s-CO" sz="5724" b="1" noProof="0"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Identificación del problema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697440" y="11252924"/>
            <a:ext cx="3280329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Fase 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889258" y="11252924"/>
            <a:ext cx="3280329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Fase 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3068752" y="11252924"/>
            <a:ext cx="3280329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Fase 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235921" y="11252924"/>
            <a:ext cx="3280329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Fase 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204544" y="20810931"/>
            <a:ext cx="24275904" cy="176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3"/>
              </a:lnSpc>
            </a:pPr>
            <a:r>
              <a:rPr lang="es-MX" sz="5154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¿En qué momentos consideras que tu experiencia o conocimiento puede generar mayor impacto?</a:t>
            </a:r>
            <a:endParaRPr lang="en-US" sz="5154">
              <a:solidFill>
                <a:srgbClr val="3C6A3C"/>
              </a:solidFill>
              <a:latin typeface="Montserrat" panose="00000500000000000000" pitchFamily="2" charset="0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4297343" y="6149765"/>
            <a:ext cx="6464159" cy="171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s-CO" sz="5724" b="1" noProof="0"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Evaluación de soluciones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88755" y="15711851"/>
            <a:ext cx="6464159" cy="171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5724" b="1"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Generación de ideas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1476835" y="15898700"/>
            <a:ext cx="6464159" cy="84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5724" b="1"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Ejecución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8919673" y="6397598"/>
            <a:ext cx="6464159" cy="84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5724" b="1"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Rendición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7713" y="19458306"/>
            <a:ext cx="35999738" cy="1084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6"/>
              </a:lnSpc>
            </a:pPr>
            <a:r>
              <a:rPr lang="es-MX" sz="5400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Ubica las fases en las que sería importante aportar, decidir o participar dentro del proceso</a:t>
            </a:r>
            <a:endParaRPr lang="en-US" sz="5400" b="1">
              <a:solidFill>
                <a:srgbClr val="3C6A3C"/>
              </a:solidFill>
              <a:latin typeface="Montserrat" panose="00000500000000000000" pitchFamily="2" charset="0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57" name="Google Shape;63;p13">
            <a:extLst>
              <a:ext uri="{FF2B5EF4-FFF2-40B4-BE49-F238E27FC236}">
                <a16:creationId xmlns:a16="http://schemas.microsoft.com/office/drawing/2014/main" id="{F2DEBA42-3CBD-8A54-0A01-4BC13FCCD5EE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58" name="Imagen 57" descr="Texto&#10;&#10;El contenido generado por IA puede ser incorrecto.">
            <a:extLst>
              <a:ext uri="{FF2B5EF4-FFF2-40B4-BE49-F238E27FC236}">
                <a16:creationId xmlns:a16="http://schemas.microsoft.com/office/drawing/2014/main" id="{50B746FA-7FFF-BCD7-3578-C740D8ED9D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BB00696-5037-03C6-D4D4-26967EA73E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84968094-75F9-CEC5-3787-CC505FA3C6E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2F5FEDC0-CA6D-285D-A031-A550475E991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62" name="Imagen 6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C8B03C3-C245-DB54-6073-0C25A6DDF6A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2" name="TextBox 33">
            <a:extLst>
              <a:ext uri="{FF2B5EF4-FFF2-40B4-BE49-F238E27FC236}">
                <a16:creationId xmlns:a16="http://schemas.microsoft.com/office/drawing/2014/main" id="{A20E1142-546D-7786-AC44-FD33BD46AA4D}"/>
              </a:ext>
            </a:extLst>
          </p:cNvPr>
          <p:cNvSpPr txBox="1"/>
          <p:nvPr/>
        </p:nvSpPr>
        <p:spPr>
          <a:xfrm>
            <a:off x="7357797" y="2170757"/>
            <a:ext cx="21969399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73"/>
              </a:lnSpc>
            </a:pPr>
            <a:r>
              <a:rPr lang="es-CO" sz="10000" b="1" noProof="0">
                <a:solidFill>
                  <a:srgbClr val="3C6A3C"/>
                </a:solidFill>
                <a:latin typeface="Montserrat" panose="00000500000000000000" pitchFamily="2" charset="0"/>
                <a:ea typeface="Yeseva One"/>
                <a:cs typeface="Bricolage Grotesque Bold" panose="020B0604020202020204" charset="0"/>
                <a:sym typeface="Yeseva One"/>
              </a:rPr>
              <a:t>Ubícate en el tiempo</a:t>
            </a:r>
          </a:p>
        </p:txBody>
      </p:sp>
      <p:sp>
        <p:nvSpPr>
          <p:cNvPr id="3" name="Google Shape;63;p13">
            <a:extLst>
              <a:ext uri="{FF2B5EF4-FFF2-40B4-BE49-F238E27FC236}">
                <a16:creationId xmlns:a16="http://schemas.microsoft.com/office/drawing/2014/main" id="{FA08E01D-5C8D-1647-E853-F5002A60C69E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3895426"/>
            <a:ext cx="12211767" cy="12382020"/>
          </a:xfrm>
          <a:custGeom>
            <a:avLst/>
            <a:gdLst/>
            <a:ahLst/>
            <a:cxnLst/>
            <a:rect l="l" t="t" r="r" b="b"/>
            <a:pathLst>
              <a:path w="6397486" h="6486678">
                <a:moveTo>
                  <a:pt x="0" y="0"/>
                </a:moveTo>
                <a:lnTo>
                  <a:pt x="6397486" y="0"/>
                </a:lnTo>
                <a:lnTo>
                  <a:pt x="6397486" y="6486678"/>
                </a:lnTo>
                <a:lnTo>
                  <a:pt x="0" y="6486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98092" y="9293739"/>
            <a:ext cx="11844077" cy="4256454"/>
          </a:xfrm>
          <a:custGeom>
            <a:avLst/>
            <a:gdLst/>
            <a:ahLst/>
            <a:cxnLst/>
            <a:rect l="l" t="t" r="r" b="b"/>
            <a:pathLst>
              <a:path w="8022446" h="2883059">
                <a:moveTo>
                  <a:pt x="0" y="0"/>
                </a:moveTo>
                <a:lnTo>
                  <a:pt x="8022446" y="0"/>
                </a:lnTo>
                <a:lnTo>
                  <a:pt x="8022446" y="2883059"/>
                </a:lnTo>
                <a:lnTo>
                  <a:pt x="0" y="28830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953354" y="4254595"/>
            <a:ext cx="27744599" cy="15662084"/>
          </a:xfrm>
          <a:custGeom>
            <a:avLst/>
            <a:gdLst/>
            <a:ahLst/>
            <a:cxnLst/>
            <a:rect l="l" t="t" r="r" b="b"/>
            <a:pathLst>
              <a:path w="14534808" h="8205034">
                <a:moveTo>
                  <a:pt x="0" y="0"/>
                </a:moveTo>
                <a:lnTo>
                  <a:pt x="14534809" y="0"/>
                </a:lnTo>
                <a:lnTo>
                  <a:pt x="14534809" y="8205034"/>
                </a:lnTo>
                <a:lnTo>
                  <a:pt x="0" y="8205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8890004" y="5286505"/>
            <a:ext cx="3654660" cy="14535565"/>
            <a:chOff x="0" y="0"/>
            <a:chExt cx="1688465" cy="67154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88465" cy="6715480"/>
            </a:xfrm>
            <a:custGeom>
              <a:avLst/>
              <a:gdLst/>
              <a:ahLst/>
              <a:cxnLst/>
              <a:rect l="l" t="t" r="r" b="b"/>
              <a:pathLst>
                <a:path w="1688465" h="6715480">
                  <a:moveTo>
                    <a:pt x="0" y="276197"/>
                  </a:moveTo>
                  <a:cubicBezTo>
                    <a:pt x="0" y="123641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123641"/>
                    <a:pt x="1688465" y="276197"/>
                  </a:cubicBezTo>
                  <a:lnTo>
                    <a:pt x="1688465" y="6439283"/>
                  </a:lnTo>
                  <a:cubicBezTo>
                    <a:pt x="1688465" y="6591839"/>
                    <a:pt x="1562481" y="6715480"/>
                    <a:pt x="1407033" y="6715480"/>
                  </a:cubicBezTo>
                  <a:lnTo>
                    <a:pt x="281432" y="6715480"/>
                  </a:lnTo>
                  <a:cubicBezTo>
                    <a:pt x="125984" y="6715480"/>
                    <a:pt x="0" y="6591839"/>
                    <a:pt x="0" y="6439283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985399" y="8052846"/>
            <a:ext cx="3654660" cy="11768454"/>
            <a:chOff x="0" y="0"/>
            <a:chExt cx="1688465" cy="54370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8465" cy="5437065"/>
            </a:xfrm>
            <a:custGeom>
              <a:avLst/>
              <a:gdLst/>
              <a:ahLst/>
              <a:cxnLst/>
              <a:rect l="l" t="t" r="r" b="b"/>
              <a:pathLst>
                <a:path w="1688465" h="5437065">
                  <a:moveTo>
                    <a:pt x="0" y="271009"/>
                  </a:moveTo>
                  <a:cubicBezTo>
                    <a:pt x="0" y="121318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121318"/>
                    <a:pt x="1688465" y="271009"/>
                  </a:cubicBezTo>
                  <a:lnTo>
                    <a:pt x="1688465" y="5166056"/>
                  </a:lnTo>
                  <a:cubicBezTo>
                    <a:pt x="1688465" y="5315746"/>
                    <a:pt x="1562481" y="5437065"/>
                    <a:pt x="1407033" y="5437065"/>
                  </a:cubicBezTo>
                  <a:lnTo>
                    <a:pt x="281432" y="5437065"/>
                  </a:lnTo>
                  <a:cubicBezTo>
                    <a:pt x="125984" y="5437065"/>
                    <a:pt x="0" y="5315746"/>
                    <a:pt x="0" y="5166056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070255" y="10840158"/>
            <a:ext cx="3654660" cy="8981517"/>
            <a:chOff x="0" y="0"/>
            <a:chExt cx="1688465" cy="41494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88465" cy="4149491"/>
            </a:xfrm>
            <a:custGeom>
              <a:avLst/>
              <a:gdLst/>
              <a:ahLst/>
              <a:cxnLst/>
              <a:rect l="l" t="t" r="r" b="b"/>
              <a:pathLst>
                <a:path w="1688465" h="4149491">
                  <a:moveTo>
                    <a:pt x="0" y="259277"/>
                  </a:moveTo>
                  <a:cubicBezTo>
                    <a:pt x="0" y="116066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116066"/>
                    <a:pt x="1688465" y="259277"/>
                  </a:cubicBezTo>
                  <a:lnTo>
                    <a:pt x="1688465" y="3890207"/>
                  </a:lnTo>
                  <a:cubicBezTo>
                    <a:pt x="1688465" y="4033418"/>
                    <a:pt x="1562481" y="4149491"/>
                    <a:pt x="1407033" y="4149491"/>
                  </a:cubicBezTo>
                  <a:lnTo>
                    <a:pt x="281432" y="4149491"/>
                  </a:lnTo>
                  <a:cubicBezTo>
                    <a:pt x="125984" y="4149368"/>
                    <a:pt x="0" y="4033301"/>
                    <a:pt x="0" y="3890207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43983" y="15522859"/>
            <a:ext cx="3400117" cy="4298696"/>
            <a:chOff x="0" y="0"/>
            <a:chExt cx="1570865" cy="19860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70865" cy="1986012"/>
            </a:xfrm>
            <a:custGeom>
              <a:avLst/>
              <a:gdLst/>
              <a:ahLst/>
              <a:cxnLst/>
              <a:rect l="l" t="t" r="r" b="b"/>
              <a:pathLst>
                <a:path w="1570865" h="1986012">
                  <a:moveTo>
                    <a:pt x="0" y="147572"/>
                  </a:moveTo>
                  <a:cubicBezTo>
                    <a:pt x="0" y="66061"/>
                    <a:pt x="117209" y="0"/>
                    <a:pt x="261829" y="0"/>
                  </a:cubicBezTo>
                  <a:lnTo>
                    <a:pt x="1309029" y="0"/>
                  </a:lnTo>
                  <a:cubicBezTo>
                    <a:pt x="1453649" y="0"/>
                    <a:pt x="1570865" y="66061"/>
                    <a:pt x="1570865" y="147572"/>
                  </a:cubicBezTo>
                  <a:lnTo>
                    <a:pt x="1570865" y="1838395"/>
                  </a:lnTo>
                  <a:cubicBezTo>
                    <a:pt x="1570865" y="1919906"/>
                    <a:pt x="1453649" y="1986012"/>
                    <a:pt x="1309029" y="1986012"/>
                  </a:cubicBezTo>
                  <a:lnTo>
                    <a:pt x="261829" y="1986012"/>
                  </a:lnTo>
                  <a:cubicBezTo>
                    <a:pt x="117209" y="1985900"/>
                    <a:pt x="0" y="1919839"/>
                    <a:pt x="0" y="1838395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998431" y="12976134"/>
            <a:ext cx="3654660" cy="6940736"/>
            <a:chOff x="0" y="0"/>
            <a:chExt cx="1688465" cy="32066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8465" cy="3206643"/>
            </a:xfrm>
            <a:custGeom>
              <a:avLst/>
              <a:gdLst/>
              <a:ahLst/>
              <a:cxnLst/>
              <a:rect l="l" t="t" r="r" b="b"/>
              <a:pathLst>
                <a:path w="1688465" h="3206643">
                  <a:moveTo>
                    <a:pt x="0" y="193147"/>
                  </a:moveTo>
                  <a:cubicBezTo>
                    <a:pt x="0" y="86463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86463"/>
                    <a:pt x="1688465" y="193147"/>
                  </a:cubicBezTo>
                  <a:lnTo>
                    <a:pt x="1688465" y="3013469"/>
                  </a:lnTo>
                  <a:cubicBezTo>
                    <a:pt x="1688465" y="3120153"/>
                    <a:pt x="1562481" y="3206643"/>
                    <a:pt x="1407033" y="3206643"/>
                  </a:cubicBezTo>
                  <a:lnTo>
                    <a:pt x="281432" y="3206643"/>
                  </a:lnTo>
                  <a:cubicBezTo>
                    <a:pt x="125984" y="3206529"/>
                    <a:pt x="0" y="3120066"/>
                    <a:pt x="0" y="3013469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97752" y="18113360"/>
            <a:ext cx="3654660" cy="1803311"/>
            <a:chOff x="0" y="0"/>
            <a:chExt cx="1688465" cy="8331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88465" cy="833136"/>
            </a:xfrm>
            <a:custGeom>
              <a:avLst/>
              <a:gdLst/>
              <a:ahLst/>
              <a:cxnLst/>
              <a:rect l="l" t="t" r="r" b="b"/>
              <a:pathLst>
                <a:path w="1688465" h="833136">
                  <a:moveTo>
                    <a:pt x="0" y="40598"/>
                  </a:moveTo>
                  <a:cubicBezTo>
                    <a:pt x="0" y="18174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18174"/>
                    <a:pt x="1688465" y="40598"/>
                  </a:cubicBezTo>
                  <a:lnTo>
                    <a:pt x="1688465" y="792538"/>
                  </a:lnTo>
                  <a:cubicBezTo>
                    <a:pt x="1688465" y="814962"/>
                    <a:pt x="1562481" y="833136"/>
                    <a:pt x="1407033" y="833136"/>
                  </a:cubicBezTo>
                  <a:lnTo>
                    <a:pt x="281432" y="833136"/>
                  </a:lnTo>
                  <a:cubicBezTo>
                    <a:pt x="125984" y="833136"/>
                    <a:pt x="0" y="814962"/>
                    <a:pt x="0" y="792538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>
            <a:off x="4884830" y="18694190"/>
            <a:ext cx="3757588" cy="65332"/>
          </a:xfrm>
          <a:prstGeom prst="line">
            <a:avLst/>
          </a:prstGeom>
          <a:ln w="85725" cap="rnd">
            <a:solidFill>
              <a:srgbClr val="018B3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34363302" y="2852963"/>
            <a:ext cx="0" cy="18458572"/>
          </a:xfrm>
          <a:prstGeom prst="line">
            <a:avLst/>
          </a:prstGeom>
          <a:ln w="180975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672">
              <a:latin typeface="Montserrat" panose="00000500000000000000" pitchFamily="2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0" y="5619100"/>
            <a:ext cx="13814737" cy="3674640"/>
            <a:chOff x="0" y="0"/>
            <a:chExt cx="9357250" cy="24889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357250" cy="2488974"/>
            </a:xfrm>
            <a:custGeom>
              <a:avLst/>
              <a:gdLst/>
              <a:ahLst/>
              <a:cxnLst/>
              <a:rect l="l" t="t" r="r" b="b"/>
              <a:pathLst>
                <a:path w="9357250" h="2488974">
                  <a:moveTo>
                    <a:pt x="0" y="0"/>
                  </a:moveTo>
                  <a:lnTo>
                    <a:pt x="9357250" y="0"/>
                  </a:lnTo>
                  <a:lnTo>
                    <a:pt x="9357250" y="2488974"/>
                  </a:lnTo>
                  <a:lnTo>
                    <a:pt x="0" y="24889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672">
                <a:latin typeface="Montserrat" panose="00000500000000000000" pitchFamily="2" charset="0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9357250" cy="24889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581"/>
                </a:lnSpc>
              </a:pPr>
              <a:endParaRPr lang="en-US" sz="3818">
                <a:latin typeface="Montserrat" panose="00000500000000000000" pitchFamily="2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-114082" y="6417263"/>
            <a:ext cx="1375541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4"/>
              </a:lnSpc>
            </a:pPr>
            <a:r>
              <a:rPr lang="en-US" sz="8000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ESCALERA DE CATEGORIZACIÓN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82102" y="17446697"/>
            <a:ext cx="3654448" cy="6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52201" y="14856198"/>
            <a:ext cx="3654448" cy="6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998431" y="12059631"/>
            <a:ext cx="3654448" cy="6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070255" y="9707652"/>
            <a:ext cx="3654448" cy="6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985399" y="7242803"/>
            <a:ext cx="3654448" cy="6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8890004" y="4444232"/>
            <a:ext cx="3654448" cy="6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6</a:t>
            </a:r>
          </a:p>
        </p:txBody>
      </p:sp>
      <p:sp>
        <p:nvSpPr>
          <p:cNvPr id="35" name="TextBox 35"/>
          <p:cNvSpPr txBox="1"/>
          <p:nvPr/>
        </p:nvSpPr>
        <p:spPr>
          <a:xfrm rot="5400000">
            <a:off x="20702899" y="12172081"/>
            <a:ext cx="29080790" cy="855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3"/>
              </a:lnSpc>
            </a:pPr>
            <a:r>
              <a:rPr lang="en-US" sz="5154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Importancia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782741" y="9618547"/>
            <a:ext cx="9526585" cy="295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TIPO DE PRODUCTO</a:t>
            </a:r>
          </a:p>
          <a:p>
            <a:pPr algn="ctr">
              <a:lnSpc>
                <a:spcPts val="5879"/>
              </a:lnSpc>
            </a:pPr>
            <a:r>
              <a:rPr lang="es-CO" sz="3500" i="1" noProof="0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“Dependerá de lo que el moderador decida (puede ser algún tema, acción, idea, propuesta, etc.”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258512" y="20871680"/>
            <a:ext cx="20439442" cy="157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4"/>
              </a:lnSpc>
            </a:pPr>
            <a:r>
              <a:rPr lang="es-MX" sz="4581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¿Cómo ordenarías estas ideas, acciones o propuestas según su nivel de importancia, prioridad o impacto?</a:t>
            </a:r>
            <a:endParaRPr lang="en-US" sz="4581" b="1">
              <a:solidFill>
                <a:srgbClr val="3C6A3C"/>
              </a:solidFill>
              <a:latin typeface="Montserrat" panose="00000500000000000000" pitchFamily="2" charset="0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56" name="Google Shape;63;p13">
            <a:extLst>
              <a:ext uri="{FF2B5EF4-FFF2-40B4-BE49-F238E27FC236}">
                <a16:creationId xmlns:a16="http://schemas.microsoft.com/office/drawing/2014/main" id="{316ED3C6-7B43-09E1-50FB-7B379B16589B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57" name="Imagen 56" descr="Texto&#10;&#10;El contenido generado por IA puede ser incorrecto.">
            <a:extLst>
              <a:ext uri="{FF2B5EF4-FFF2-40B4-BE49-F238E27FC236}">
                <a16:creationId xmlns:a16="http://schemas.microsoft.com/office/drawing/2014/main" id="{3859E896-11F2-0C63-961B-7DD9E1560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33810B69-FB0C-6D2D-6B4A-A3809C96C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00A1EA5A-2513-F9B9-6CDF-B94CA7076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13FA49B4-8992-688F-63D3-BAEDAFD589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61" name="Imagen 60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6D84E5C-D8BB-F8B5-E246-CF056966958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2" name="Google Shape;63;p13">
            <a:extLst>
              <a:ext uri="{FF2B5EF4-FFF2-40B4-BE49-F238E27FC236}">
                <a16:creationId xmlns:a16="http://schemas.microsoft.com/office/drawing/2014/main" id="{E9D0C07F-E6B7-2343-198E-ABB1867C4FF2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58D1E-D225-0755-B8F5-64F6008FD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977F4BA7-BC0F-529B-4DFF-D23B367A01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C6A3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507923" y="-130364"/>
            <a:ext cx="37015583" cy="25697249"/>
          </a:xfrm>
          <a:prstGeom prst="rect">
            <a:avLst/>
          </a:prstGeom>
          <a:solidFill>
            <a:srgbClr val="C9E1C9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853D30-F2C1-9A8A-26C1-62C11711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019" y="10229715"/>
            <a:ext cx="33545700" cy="28059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>
                <a:solidFill>
                  <a:srgbClr val="3C6A3C"/>
                </a:solidFill>
                <a:latin typeface="Montserrat" panose="00000500000000000000" pitchFamily="2" charset="0"/>
              </a:rPr>
              <a:t>HERRAMIENTAS ADAPTADAS A PROCESOS DE CO-CREACIÓN CON CIUDADANOS DESARROLLADOS POR EL LABORATORIO</a:t>
            </a:r>
            <a:endParaRPr lang="es-CO" b="1">
              <a:solidFill>
                <a:srgbClr val="3C6A3C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3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117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F855491E-DA9A-B24C-69F8-B6D93C577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82593" y="2474504"/>
            <a:ext cx="16202824" cy="1164708"/>
            <a:chOff x="0" y="-47625"/>
            <a:chExt cx="2005626" cy="144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5626" cy="96545"/>
            </a:xfrm>
            <a:custGeom>
              <a:avLst/>
              <a:gdLst/>
              <a:ahLst/>
              <a:cxnLst/>
              <a:rect l="l" t="t" r="r" b="b"/>
              <a:pathLst>
                <a:path w="2005626" h="96545">
                  <a:moveTo>
                    <a:pt x="0" y="0"/>
                  </a:moveTo>
                  <a:lnTo>
                    <a:pt x="2005626" y="0"/>
                  </a:lnTo>
                  <a:lnTo>
                    <a:pt x="2005626" y="96545"/>
                  </a:lnTo>
                  <a:lnTo>
                    <a:pt x="0" y="96545"/>
                  </a:lnTo>
                  <a:close/>
                </a:path>
              </a:pathLst>
            </a:custGeom>
            <a:solidFill>
              <a:srgbClr val="3C6A3C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05626" cy="144170"/>
            </a:xfrm>
            <a:prstGeom prst="rect">
              <a:avLst/>
            </a:prstGeom>
          </p:spPr>
          <p:txBody>
            <a:bodyPr lIns="73846" tIns="73846" rIns="73846" bIns="73846" rtlCol="0" anchor="ctr"/>
            <a:lstStyle/>
            <a:p>
              <a:pPr algn="ctr">
                <a:lnSpc>
                  <a:spcPts val="4527"/>
                </a:lnSpc>
              </a:pPr>
              <a:endParaRPr sz="2035"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17999869" y="1757263"/>
            <a:ext cx="0" cy="22619001"/>
          </a:xfrm>
          <a:prstGeom prst="line">
            <a:avLst/>
          </a:prstGeom>
          <a:ln w="66675" cap="flat">
            <a:solidFill>
              <a:srgbClr val="B7DDA3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s-CO" sz="2035"/>
          </a:p>
        </p:txBody>
      </p:sp>
      <p:sp>
        <p:nvSpPr>
          <p:cNvPr id="15" name="TextBox 15"/>
          <p:cNvSpPr txBox="1"/>
          <p:nvPr/>
        </p:nvSpPr>
        <p:spPr>
          <a:xfrm>
            <a:off x="1236611" y="1927389"/>
            <a:ext cx="15591067" cy="1536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5"/>
              </a:lnSpc>
            </a:pPr>
            <a:r>
              <a:rPr lang="en-US" sz="5396" b="1" spc="-118">
                <a:solidFill>
                  <a:srgbClr val="1E1E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PROFUNDIZA MÁS EN LA BARRERA</a:t>
            </a:r>
          </a:p>
          <a:p>
            <a:pPr algn="ctr">
              <a:lnSpc>
                <a:spcPts val="4794"/>
              </a:lnSpc>
            </a:pPr>
            <a:r>
              <a:rPr lang="en-US" sz="3425" b="1" spc="-74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Identificar</a:t>
            </a:r>
            <a:r>
              <a:rPr lang="en-US" sz="3425" b="1" spc="-74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las </a:t>
            </a:r>
            <a:r>
              <a:rPr lang="en-US" sz="3425" b="1" spc="-74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causas</a:t>
            </a:r>
            <a:r>
              <a:rPr lang="en-US" sz="3425" b="1" spc="-74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del </a:t>
            </a:r>
            <a:r>
              <a:rPr lang="en-US" sz="3425" b="1" spc="-74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problema</a:t>
            </a:r>
            <a:r>
              <a:rPr lang="en-US" sz="3425" b="1" spc="-74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y </a:t>
            </a:r>
            <a:r>
              <a:rPr lang="en-US" sz="3425" b="1" spc="-74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los</a:t>
            </a:r>
            <a:r>
              <a:rPr lang="en-US" sz="3425" b="1" spc="-74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425" b="1" spc="-74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factores</a:t>
            </a:r>
            <a:r>
              <a:rPr lang="en-US" sz="3425" b="1" spc="-74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que lo </a:t>
            </a:r>
            <a:r>
              <a:rPr lang="en-US" sz="3425" b="1" spc="-74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impulsan</a:t>
            </a:r>
            <a:endParaRPr lang="en-US" sz="3425" b="1" spc="-74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9071931" y="2488350"/>
            <a:ext cx="16202824" cy="1164708"/>
            <a:chOff x="0" y="-47625"/>
            <a:chExt cx="2005626" cy="1441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05626" cy="96545"/>
            </a:xfrm>
            <a:custGeom>
              <a:avLst/>
              <a:gdLst/>
              <a:ahLst/>
              <a:cxnLst/>
              <a:rect l="l" t="t" r="r" b="b"/>
              <a:pathLst>
                <a:path w="2005626" h="96545">
                  <a:moveTo>
                    <a:pt x="0" y="0"/>
                  </a:moveTo>
                  <a:lnTo>
                    <a:pt x="2005626" y="0"/>
                  </a:lnTo>
                  <a:lnTo>
                    <a:pt x="2005626" y="96545"/>
                  </a:lnTo>
                  <a:lnTo>
                    <a:pt x="0" y="96545"/>
                  </a:lnTo>
                  <a:close/>
                </a:path>
              </a:pathLst>
            </a:custGeom>
            <a:solidFill>
              <a:srgbClr val="3C6A3C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05626" cy="144170"/>
            </a:xfrm>
            <a:prstGeom prst="rect">
              <a:avLst/>
            </a:prstGeom>
          </p:spPr>
          <p:txBody>
            <a:bodyPr lIns="73846" tIns="73846" rIns="73846" bIns="73846" rtlCol="0" anchor="ctr"/>
            <a:lstStyle/>
            <a:p>
              <a:pPr algn="ctr">
                <a:lnSpc>
                  <a:spcPts val="4527"/>
                </a:lnSpc>
              </a:pPr>
              <a:endParaRPr sz="2035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8581404" y="4782498"/>
            <a:ext cx="17381995" cy="17324910"/>
            <a:chOff x="0" y="0"/>
            <a:chExt cx="15943267" cy="15890906"/>
          </a:xfrm>
        </p:grpSpPr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2341619" y="150812"/>
              <a:ext cx="9831662" cy="14209918"/>
              <a:chOff x="-202184" y="63500"/>
              <a:chExt cx="16079978" cy="2324074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-202184" y="3868674"/>
                <a:ext cx="16079978" cy="19435575"/>
              </a:xfrm>
              <a:custGeom>
                <a:avLst/>
                <a:gdLst/>
                <a:ahLst/>
                <a:cxnLst/>
                <a:rect l="l" t="t" r="r" b="b"/>
                <a:pathLst>
                  <a:path w="16079978" h="19435575">
                    <a:moveTo>
                      <a:pt x="4730115" y="17536540"/>
                    </a:moveTo>
                    <a:cubicBezTo>
                      <a:pt x="4731893" y="17536668"/>
                      <a:pt x="4733671" y="17536795"/>
                      <a:pt x="4735576" y="17536922"/>
                    </a:cubicBezTo>
                    <a:cubicBezTo>
                      <a:pt x="4732782" y="17577815"/>
                      <a:pt x="4729988" y="17618709"/>
                      <a:pt x="4727194" y="17659604"/>
                    </a:cubicBezTo>
                    <a:cubicBezTo>
                      <a:pt x="4687697" y="18235676"/>
                      <a:pt x="5029327" y="18670397"/>
                      <a:pt x="5571490" y="18733770"/>
                    </a:cubicBezTo>
                    <a:cubicBezTo>
                      <a:pt x="6094095" y="18794857"/>
                      <a:pt x="6531229" y="18453100"/>
                      <a:pt x="6625844" y="17894300"/>
                    </a:cubicBezTo>
                    <a:cubicBezTo>
                      <a:pt x="6694297" y="17490439"/>
                      <a:pt x="6746621" y="17083787"/>
                      <a:pt x="6803262" y="16678021"/>
                    </a:cubicBezTo>
                    <a:cubicBezTo>
                      <a:pt x="7020432" y="15119604"/>
                      <a:pt x="7237348" y="13561186"/>
                      <a:pt x="7451979" y="12002388"/>
                    </a:cubicBezTo>
                    <a:cubicBezTo>
                      <a:pt x="7482967" y="11777090"/>
                      <a:pt x="7599680" y="11668505"/>
                      <a:pt x="7829931" y="11675236"/>
                    </a:cubicBezTo>
                    <a:cubicBezTo>
                      <a:pt x="8034782" y="11681205"/>
                      <a:pt x="8240141" y="11681332"/>
                      <a:pt x="8445119" y="11675236"/>
                    </a:cubicBezTo>
                    <a:cubicBezTo>
                      <a:pt x="8678291" y="11668251"/>
                      <a:pt x="8790559" y="11785346"/>
                      <a:pt x="8820404" y="12006706"/>
                    </a:cubicBezTo>
                    <a:cubicBezTo>
                      <a:pt x="8903843" y="12623926"/>
                      <a:pt x="8988806" y="13240893"/>
                      <a:pt x="9075166" y="13857731"/>
                    </a:cubicBezTo>
                    <a:cubicBezTo>
                      <a:pt x="9263760" y="15204946"/>
                      <a:pt x="9445752" y="16553179"/>
                      <a:pt x="9646793" y="17898618"/>
                    </a:cubicBezTo>
                    <a:cubicBezTo>
                      <a:pt x="9730740" y="18459830"/>
                      <a:pt x="10182987" y="18797270"/>
                      <a:pt x="10704576" y="18733134"/>
                    </a:cubicBezTo>
                    <a:cubicBezTo>
                      <a:pt x="11237086" y="18667729"/>
                      <a:pt x="11576177" y="18247995"/>
                      <a:pt x="11543537" y="17678780"/>
                    </a:cubicBezTo>
                    <a:cubicBezTo>
                      <a:pt x="11514328" y="17171288"/>
                      <a:pt x="11473815" y="16664431"/>
                      <a:pt x="11436095" y="16157446"/>
                    </a:cubicBezTo>
                    <a:cubicBezTo>
                      <a:pt x="11331066" y="14742793"/>
                      <a:pt x="11224894" y="13328267"/>
                      <a:pt x="11119103" y="11913614"/>
                    </a:cubicBezTo>
                    <a:cubicBezTo>
                      <a:pt x="10994389" y="10245596"/>
                      <a:pt x="10872342" y="8577197"/>
                      <a:pt x="10741659" y="6909687"/>
                    </a:cubicBezTo>
                    <a:cubicBezTo>
                      <a:pt x="10725277" y="6700644"/>
                      <a:pt x="10792841" y="6556754"/>
                      <a:pt x="10938382" y="6412101"/>
                    </a:cubicBezTo>
                    <a:cubicBezTo>
                      <a:pt x="12305791" y="5053328"/>
                      <a:pt x="13667105" y="3688586"/>
                      <a:pt x="15029814" y="2325114"/>
                    </a:cubicBezTo>
                    <a:cubicBezTo>
                      <a:pt x="15105126" y="2249803"/>
                      <a:pt x="15182722" y="2175508"/>
                      <a:pt x="15249016" y="2092577"/>
                    </a:cubicBezTo>
                    <a:cubicBezTo>
                      <a:pt x="15514573" y="1760218"/>
                      <a:pt x="15494506" y="1300986"/>
                      <a:pt x="15205329" y="990598"/>
                    </a:cubicBezTo>
                    <a:cubicBezTo>
                      <a:pt x="14845538" y="604518"/>
                      <a:pt x="14315186" y="601597"/>
                      <a:pt x="13921105" y="993392"/>
                    </a:cubicBezTo>
                    <a:cubicBezTo>
                      <a:pt x="13048615" y="1860929"/>
                      <a:pt x="12178537" y="2731006"/>
                      <a:pt x="11312144" y="3604639"/>
                    </a:cubicBezTo>
                    <a:cubicBezTo>
                      <a:pt x="11182096" y="3735830"/>
                      <a:pt x="11048237" y="3795393"/>
                      <a:pt x="10858754" y="3794631"/>
                    </a:cubicBezTo>
                    <a:cubicBezTo>
                      <a:pt x="9062339" y="3787773"/>
                      <a:pt x="7265923" y="3785995"/>
                      <a:pt x="5469509" y="3795774"/>
                    </a:cubicBezTo>
                    <a:cubicBezTo>
                      <a:pt x="5227701" y="3797044"/>
                      <a:pt x="5054981" y="3729354"/>
                      <a:pt x="4885943" y="3557649"/>
                    </a:cubicBezTo>
                    <a:cubicBezTo>
                      <a:pt x="4034408" y="2692398"/>
                      <a:pt x="3172459" y="1837434"/>
                      <a:pt x="2313304" y="979677"/>
                    </a:cubicBezTo>
                    <a:cubicBezTo>
                      <a:pt x="2089657" y="756284"/>
                      <a:pt x="1823846" y="653033"/>
                      <a:pt x="1507743" y="724153"/>
                    </a:cubicBezTo>
                    <a:cubicBezTo>
                      <a:pt x="1184909" y="796670"/>
                      <a:pt x="961008" y="995171"/>
                      <a:pt x="870711" y="1310131"/>
                    </a:cubicBezTo>
                    <a:cubicBezTo>
                      <a:pt x="772667" y="1652142"/>
                      <a:pt x="866647" y="1952370"/>
                      <a:pt x="1123187" y="2208148"/>
                    </a:cubicBezTo>
                    <a:cubicBezTo>
                      <a:pt x="2529077" y="3609593"/>
                      <a:pt x="3929887" y="5016118"/>
                      <a:pt x="5337809" y="6415531"/>
                    </a:cubicBezTo>
                    <a:cubicBezTo>
                      <a:pt x="5484240" y="6561073"/>
                      <a:pt x="5547486" y="6708266"/>
                      <a:pt x="5530976" y="6915276"/>
                    </a:cubicBezTo>
                    <a:cubicBezTo>
                      <a:pt x="5438012" y="8084183"/>
                      <a:pt x="5355716" y="9253854"/>
                      <a:pt x="5267705" y="10423142"/>
                    </a:cubicBezTo>
                    <a:cubicBezTo>
                      <a:pt x="5089143" y="12794359"/>
                      <a:pt x="4909311" y="15165449"/>
                      <a:pt x="4729987" y="17536539"/>
                    </a:cubicBezTo>
                    <a:moveTo>
                      <a:pt x="8278748" y="12275055"/>
                    </a:moveTo>
                    <a:cubicBezTo>
                      <a:pt x="8071866" y="12212191"/>
                      <a:pt x="8004174" y="12273913"/>
                      <a:pt x="7977123" y="12472541"/>
                    </a:cubicBezTo>
                    <a:cubicBezTo>
                      <a:pt x="7726933" y="14307818"/>
                      <a:pt x="7465948" y="16141571"/>
                      <a:pt x="7205853" y="17975450"/>
                    </a:cubicBezTo>
                    <a:cubicBezTo>
                      <a:pt x="7085837" y="18821397"/>
                      <a:pt x="6356096" y="19392770"/>
                      <a:pt x="5514848" y="19304505"/>
                    </a:cubicBezTo>
                    <a:cubicBezTo>
                      <a:pt x="4714367" y="19220559"/>
                      <a:pt x="4099687" y="18503643"/>
                      <a:pt x="4157472" y="17679541"/>
                    </a:cubicBezTo>
                    <a:cubicBezTo>
                      <a:pt x="4287901" y="15822674"/>
                      <a:pt x="4436618" y="13967078"/>
                      <a:pt x="4574921" y="12110845"/>
                    </a:cubicBezTo>
                    <a:cubicBezTo>
                      <a:pt x="4701667" y="10409806"/>
                      <a:pt x="4827270" y="8708769"/>
                      <a:pt x="4942078" y="7006969"/>
                    </a:cubicBezTo>
                    <a:cubicBezTo>
                      <a:pt x="4948809" y="6906258"/>
                      <a:pt x="4878831" y="6774305"/>
                      <a:pt x="4803140" y="6697978"/>
                    </a:cubicBezTo>
                    <a:cubicBezTo>
                      <a:pt x="3445256" y="5329682"/>
                      <a:pt x="2078355" y="3970274"/>
                      <a:pt x="718693" y="2603627"/>
                    </a:cubicBezTo>
                    <a:cubicBezTo>
                      <a:pt x="0" y="1881251"/>
                      <a:pt x="158877" y="756285"/>
                      <a:pt x="1036193" y="293624"/>
                    </a:cubicBezTo>
                    <a:cubicBezTo>
                      <a:pt x="1593088" y="0"/>
                      <a:pt x="2253996" y="106045"/>
                      <a:pt x="2731135" y="579501"/>
                    </a:cubicBezTo>
                    <a:cubicBezTo>
                      <a:pt x="3558159" y="1399794"/>
                      <a:pt x="4382008" y="2223389"/>
                      <a:pt x="5200396" y="3052318"/>
                    </a:cubicBezTo>
                    <a:cubicBezTo>
                      <a:pt x="5320411" y="3173857"/>
                      <a:pt x="5440426" y="3218688"/>
                      <a:pt x="5608701" y="3218180"/>
                    </a:cubicBezTo>
                    <a:cubicBezTo>
                      <a:pt x="7290435" y="3212465"/>
                      <a:pt x="8972042" y="3211576"/>
                      <a:pt x="10653776" y="3219069"/>
                    </a:cubicBezTo>
                    <a:cubicBezTo>
                      <a:pt x="10843006" y="3219958"/>
                      <a:pt x="10971021" y="3159506"/>
                      <a:pt x="11101069" y="3027807"/>
                    </a:cubicBezTo>
                    <a:cubicBezTo>
                      <a:pt x="11919584" y="2199005"/>
                      <a:pt x="12742926" y="1374902"/>
                      <a:pt x="13571092" y="555752"/>
                    </a:cubicBezTo>
                    <a:cubicBezTo>
                      <a:pt x="13980540" y="150876"/>
                      <a:pt x="14477364" y="33529"/>
                      <a:pt x="15022321" y="207392"/>
                    </a:cubicBezTo>
                    <a:cubicBezTo>
                      <a:pt x="15570454" y="382144"/>
                      <a:pt x="15895701" y="777876"/>
                      <a:pt x="15991966" y="1341120"/>
                    </a:cubicBezTo>
                    <a:cubicBezTo>
                      <a:pt x="16079978" y="1856359"/>
                      <a:pt x="15897986" y="2287398"/>
                      <a:pt x="15530448" y="2653539"/>
                    </a:cubicBezTo>
                    <a:cubicBezTo>
                      <a:pt x="14199615" y="3979419"/>
                      <a:pt x="12875767" y="5312411"/>
                      <a:pt x="11540362" y="6633592"/>
                    </a:cubicBezTo>
                    <a:cubicBezTo>
                      <a:pt x="11377168" y="6795009"/>
                      <a:pt x="11328907" y="6950965"/>
                      <a:pt x="11346180" y="7172834"/>
                    </a:cubicBezTo>
                    <a:cubicBezTo>
                      <a:pt x="11515344" y="9347456"/>
                      <a:pt x="11674856" y="11522965"/>
                      <a:pt x="11837035" y="13698094"/>
                    </a:cubicBezTo>
                    <a:cubicBezTo>
                      <a:pt x="11936349" y="15031086"/>
                      <a:pt x="12046585" y="16363316"/>
                      <a:pt x="12130151" y="17697324"/>
                    </a:cubicBezTo>
                    <a:cubicBezTo>
                      <a:pt x="12178158" y="18464405"/>
                      <a:pt x="11686540" y="19093562"/>
                      <a:pt x="10952481" y="19269712"/>
                    </a:cubicBezTo>
                    <a:cubicBezTo>
                      <a:pt x="10261347" y="19435575"/>
                      <a:pt x="9517761" y="19098008"/>
                      <a:pt x="9236457" y="18443324"/>
                    </a:cubicBezTo>
                    <a:cubicBezTo>
                      <a:pt x="9116188" y="18163542"/>
                      <a:pt x="9072500" y="17845154"/>
                      <a:pt x="9028558" y="17539337"/>
                    </a:cubicBezTo>
                    <a:cubicBezTo>
                      <a:pt x="8786369" y="15851888"/>
                      <a:pt x="8554975" y="14163042"/>
                      <a:pt x="8319009" y="12474704"/>
                    </a:cubicBezTo>
                    <a:cubicBezTo>
                      <a:pt x="8309991" y="12410315"/>
                      <a:pt x="8293482" y="12346941"/>
                      <a:pt x="8278750" y="12275060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5279771" y="1099947"/>
                <a:ext cx="5302377" cy="5304790"/>
              </a:xfrm>
              <a:custGeom>
                <a:avLst/>
                <a:gdLst/>
                <a:ahLst/>
                <a:cxnLst/>
                <a:rect l="l" t="t" r="r" b="b"/>
                <a:pathLst>
                  <a:path w="5302377" h="5304790">
                    <a:moveTo>
                      <a:pt x="2659253" y="592328"/>
                    </a:moveTo>
                    <a:cubicBezTo>
                      <a:pt x="1528191" y="590042"/>
                      <a:pt x="603504" y="1503807"/>
                      <a:pt x="594487" y="2632456"/>
                    </a:cubicBezTo>
                    <a:cubicBezTo>
                      <a:pt x="585470" y="3768979"/>
                      <a:pt x="1513205" y="4704080"/>
                      <a:pt x="2651760" y="4705731"/>
                    </a:cubicBezTo>
                    <a:cubicBezTo>
                      <a:pt x="3790315" y="4707382"/>
                      <a:pt x="4722876" y="3774948"/>
                      <a:pt x="4717796" y="2639949"/>
                    </a:cubicBezTo>
                    <a:cubicBezTo>
                      <a:pt x="4712715" y="1512443"/>
                      <a:pt x="3789934" y="594614"/>
                      <a:pt x="2659253" y="592328"/>
                    </a:cubicBezTo>
                    <a:moveTo>
                      <a:pt x="5285359" y="2671699"/>
                    </a:moveTo>
                    <a:cubicBezTo>
                      <a:pt x="5267833" y="4137025"/>
                      <a:pt x="4076192" y="5304790"/>
                      <a:pt x="2618232" y="5285613"/>
                    </a:cubicBezTo>
                    <a:cubicBezTo>
                      <a:pt x="1175385" y="5266563"/>
                      <a:pt x="0" y="4057777"/>
                      <a:pt x="27051" y="2620645"/>
                    </a:cubicBezTo>
                    <a:cubicBezTo>
                      <a:pt x="54610" y="1150366"/>
                      <a:pt x="1240409" y="0"/>
                      <a:pt x="2706116" y="21209"/>
                    </a:cubicBezTo>
                    <a:cubicBezTo>
                      <a:pt x="4137533" y="42037"/>
                      <a:pt x="5302377" y="1239139"/>
                      <a:pt x="5285232" y="2671699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2392553" y="63500"/>
                <a:ext cx="4965827" cy="3470402"/>
              </a:xfrm>
              <a:custGeom>
                <a:avLst/>
                <a:gdLst/>
                <a:ahLst/>
                <a:cxnLst/>
                <a:rect l="l" t="t" r="r" b="b"/>
                <a:pathLst>
                  <a:path w="4965827" h="3470402">
                    <a:moveTo>
                      <a:pt x="0" y="0"/>
                    </a:moveTo>
                    <a:lnTo>
                      <a:pt x="4954270" y="0"/>
                    </a:lnTo>
                    <a:lnTo>
                      <a:pt x="4965827" y="0"/>
                    </a:lnTo>
                    <a:lnTo>
                      <a:pt x="4965827" y="11557"/>
                    </a:lnTo>
                    <a:lnTo>
                      <a:pt x="4965827" y="3470402"/>
                    </a:lnTo>
                    <a:lnTo>
                      <a:pt x="4942712" y="3470402"/>
                    </a:lnTo>
                    <a:lnTo>
                      <a:pt x="4942712" y="11557"/>
                    </a:lnTo>
                    <a:lnTo>
                      <a:pt x="4954269" y="11557"/>
                    </a:lnTo>
                    <a:lnTo>
                      <a:pt x="495426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6807835" y="4348226"/>
                <a:ext cx="2245613" cy="905637"/>
              </a:xfrm>
              <a:custGeom>
                <a:avLst/>
                <a:gdLst/>
                <a:ahLst/>
                <a:cxnLst/>
                <a:rect l="l" t="t" r="r" b="b"/>
                <a:pathLst>
                  <a:path w="2245613" h="905637">
                    <a:moveTo>
                      <a:pt x="1123061" y="3048"/>
                    </a:moveTo>
                    <a:cubicBezTo>
                      <a:pt x="1455292" y="3048"/>
                      <a:pt x="1787398" y="3048"/>
                      <a:pt x="2119629" y="3048"/>
                    </a:cubicBezTo>
                    <a:cubicBezTo>
                      <a:pt x="2131186" y="3048"/>
                      <a:pt x="2142871" y="2667"/>
                      <a:pt x="2154427" y="3302"/>
                    </a:cubicBezTo>
                    <a:cubicBezTo>
                      <a:pt x="2221229" y="6604"/>
                      <a:pt x="2245613" y="45212"/>
                      <a:pt x="2218309" y="105537"/>
                    </a:cubicBezTo>
                    <a:cubicBezTo>
                      <a:pt x="2159635" y="234950"/>
                      <a:pt x="2080260" y="350393"/>
                      <a:pt x="1977643" y="448945"/>
                    </a:cubicBezTo>
                    <a:cubicBezTo>
                      <a:pt x="1501901" y="905637"/>
                      <a:pt x="740283" y="904621"/>
                      <a:pt x="265684" y="446151"/>
                    </a:cubicBezTo>
                    <a:cubicBezTo>
                      <a:pt x="167766" y="351663"/>
                      <a:pt x="91566" y="240919"/>
                      <a:pt x="35560" y="116459"/>
                    </a:cubicBezTo>
                    <a:cubicBezTo>
                      <a:pt x="0" y="37211"/>
                      <a:pt x="22860" y="0"/>
                      <a:pt x="109092" y="127"/>
                    </a:cubicBezTo>
                    <a:cubicBezTo>
                      <a:pt x="371601" y="254"/>
                      <a:pt x="634237" y="635"/>
                      <a:pt x="896747" y="1016"/>
                    </a:cubicBezTo>
                    <a:cubicBezTo>
                      <a:pt x="972185" y="1143"/>
                      <a:pt x="1047623" y="1016"/>
                      <a:pt x="1123061" y="1016"/>
                    </a:cubicBez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8289544" y="3150616"/>
                <a:ext cx="532512" cy="532638"/>
              </a:xfrm>
              <a:custGeom>
                <a:avLst/>
                <a:gdLst/>
                <a:ahLst/>
                <a:cxnLst/>
                <a:rect l="l" t="t" r="r" b="b"/>
                <a:pathLst>
                  <a:path w="532512" h="532638">
                    <a:moveTo>
                      <a:pt x="532384" y="265430"/>
                    </a:moveTo>
                    <a:cubicBezTo>
                      <a:pt x="532511" y="411988"/>
                      <a:pt x="413258" y="532003"/>
                      <a:pt x="267335" y="532257"/>
                    </a:cubicBezTo>
                    <a:cubicBezTo>
                      <a:pt x="122429" y="532638"/>
                      <a:pt x="762" y="411226"/>
                      <a:pt x="381" y="265938"/>
                    </a:cubicBezTo>
                    <a:cubicBezTo>
                      <a:pt x="0" y="120650"/>
                      <a:pt x="120523" y="381"/>
                      <a:pt x="266700" y="127"/>
                    </a:cubicBezTo>
                    <a:cubicBezTo>
                      <a:pt x="413766" y="0"/>
                      <a:pt x="532256" y="118364"/>
                      <a:pt x="532256" y="265431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7074408" y="3142615"/>
                <a:ext cx="546227" cy="546862"/>
              </a:xfrm>
              <a:custGeom>
                <a:avLst/>
                <a:gdLst/>
                <a:ahLst/>
                <a:cxnLst/>
                <a:rect l="l" t="t" r="r" b="b"/>
                <a:pathLst>
                  <a:path w="546227" h="546862">
                    <a:moveTo>
                      <a:pt x="538099" y="284353"/>
                    </a:moveTo>
                    <a:cubicBezTo>
                      <a:pt x="529843" y="431292"/>
                      <a:pt x="407289" y="546862"/>
                      <a:pt x="266954" y="540004"/>
                    </a:cubicBezTo>
                    <a:cubicBezTo>
                      <a:pt x="118364" y="532765"/>
                      <a:pt x="0" y="408813"/>
                      <a:pt x="6731" y="267462"/>
                    </a:cubicBezTo>
                    <a:cubicBezTo>
                      <a:pt x="13970" y="114427"/>
                      <a:pt x="138811" y="0"/>
                      <a:pt x="288163" y="9271"/>
                    </a:cubicBezTo>
                    <a:cubicBezTo>
                      <a:pt x="434975" y="18415"/>
                      <a:pt x="546227" y="140716"/>
                      <a:pt x="538099" y="284353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8289925" y="945642"/>
                <a:ext cx="6009639" cy="3634867"/>
              </a:xfrm>
              <a:custGeom>
                <a:avLst/>
                <a:gdLst/>
                <a:ahLst/>
                <a:cxnLst/>
                <a:rect l="l" t="t" r="r" b="b"/>
                <a:pathLst>
                  <a:path w="6009639" h="3634867">
                    <a:moveTo>
                      <a:pt x="6009639" y="23114"/>
                    </a:moveTo>
                    <a:lnTo>
                      <a:pt x="3226689" y="23114"/>
                    </a:lnTo>
                    <a:lnTo>
                      <a:pt x="3226689" y="11557"/>
                    </a:lnTo>
                    <a:lnTo>
                      <a:pt x="3238246" y="11557"/>
                    </a:lnTo>
                    <a:lnTo>
                      <a:pt x="3238246" y="3623310"/>
                    </a:lnTo>
                    <a:lnTo>
                      <a:pt x="3238246" y="3634867"/>
                    </a:lnTo>
                    <a:lnTo>
                      <a:pt x="3226689" y="3634867"/>
                    </a:lnTo>
                    <a:lnTo>
                      <a:pt x="0" y="3634867"/>
                    </a:lnTo>
                    <a:lnTo>
                      <a:pt x="0" y="3611753"/>
                    </a:lnTo>
                    <a:lnTo>
                      <a:pt x="3226689" y="3611753"/>
                    </a:lnTo>
                    <a:lnTo>
                      <a:pt x="3226689" y="3623310"/>
                    </a:lnTo>
                    <a:lnTo>
                      <a:pt x="3215132" y="3623310"/>
                    </a:lnTo>
                    <a:lnTo>
                      <a:pt x="3215132" y="11557"/>
                    </a:lnTo>
                    <a:lnTo>
                      <a:pt x="3215132" y="0"/>
                    </a:lnTo>
                    <a:lnTo>
                      <a:pt x="3226689" y="0"/>
                    </a:lnTo>
                    <a:lnTo>
                      <a:pt x="6009639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9349867" y="10767949"/>
                <a:ext cx="4810633" cy="23114"/>
              </a:xfrm>
              <a:custGeom>
                <a:avLst/>
                <a:gdLst/>
                <a:ahLst/>
                <a:cxnLst/>
                <a:rect l="l" t="t" r="r" b="b"/>
                <a:pathLst>
                  <a:path w="4810633" h="23114">
                    <a:moveTo>
                      <a:pt x="4810633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4810633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3306953" y="13411708"/>
                <a:ext cx="5386959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5386959" h="23113">
                    <a:moveTo>
                      <a:pt x="0" y="0"/>
                    </a:moveTo>
                    <a:lnTo>
                      <a:pt x="5386959" y="0"/>
                    </a:lnTo>
                    <a:lnTo>
                      <a:pt x="538695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10487914" y="21696046"/>
                <a:ext cx="2937001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2937001" h="23113">
                    <a:moveTo>
                      <a:pt x="2937001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2937001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8888108" y="285120"/>
              <a:ext cx="3115094" cy="494459"/>
            </a:xfrm>
            <a:custGeom>
              <a:avLst/>
              <a:gdLst/>
              <a:ahLst/>
              <a:cxnLst/>
              <a:rect l="l" t="t" r="r" b="b"/>
              <a:pathLst>
                <a:path w="3115094" h="494459">
                  <a:moveTo>
                    <a:pt x="0" y="0"/>
                  </a:moveTo>
                  <a:lnTo>
                    <a:pt x="3115094" y="0"/>
                  </a:lnTo>
                  <a:lnTo>
                    <a:pt x="3115094" y="494460"/>
                  </a:lnTo>
                  <a:lnTo>
                    <a:pt x="0" y="494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1" name="Freeform 41"/>
            <p:cNvSpPr/>
            <p:nvPr/>
          </p:nvSpPr>
          <p:spPr>
            <a:xfrm rot="-5400000">
              <a:off x="8304388" y="1606900"/>
              <a:ext cx="2407468" cy="494459"/>
            </a:xfrm>
            <a:custGeom>
              <a:avLst/>
              <a:gdLst/>
              <a:ahLst/>
              <a:cxnLst/>
              <a:rect l="l" t="t" r="r" b="b"/>
              <a:pathLst>
                <a:path w="2407468" h="494459">
                  <a:moveTo>
                    <a:pt x="0" y="0"/>
                  </a:moveTo>
                  <a:lnTo>
                    <a:pt x="2407468" y="0"/>
                  </a:lnTo>
                  <a:lnTo>
                    <a:pt x="2407468" y="494459"/>
                  </a:lnTo>
                  <a:lnTo>
                    <a:pt x="0" y="4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8846434" y="2877845"/>
              <a:ext cx="828917" cy="461375"/>
            </a:xfrm>
            <a:custGeom>
              <a:avLst/>
              <a:gdLst/>
              <a:ahLst/>
              <a:cxnLst/>
              <a:rect l="l" t="t" r="r" b="b"/>
              <a:pathLst>
                <a:path w="828917" h="461375">
                  <a:moveTo>
                    <a:pt x="0" y="0"/>
                  </a:moveTo>
                  <a:lnTo>
                    <a:pt x="828917" y="0"/>
                  </a:lnTo>
                  <a:lnTo>
                    <a:pt x="828917" y="461376"/>
                  </a:lnTo>
                  <a:lnTo>
                    <a:pt x="0" y="461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9060580" y="2837327"/>
              <a:ext cx="828917" cy="716040"/>
            </a:xfrm>
            <a:custGeom>
              <a:avLst/>
              <a:gdLst/>
              <a:ahLst/>
              <a:cxnLst/>
              <a:rect l="l" t="t" r="r" b="b"/>
              <a:pathLst>
                <a:path w="828917" h="716040">
                  <a:moveTo>
                    <a:pt x="0" y="0"/>
                  </a:moveTo>
                  <a:lnTo>
                    <a:pt x="828917" y="0"/>
                  </a:lnTo>
                  <a:lnTo>
                    <a:pt x="828917" y="716040"/>
                  </a:lnTo>
                  <a:lnTo>
                    <a:pt x="0" y="71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8159173" y="2656217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60" y="0"/>
                  </a:lnTo>
                  <a:lnTo>
                    <a:pt x="313960" y="271207"/>
                  </a:lnTo>
                  <a:lnTo>
                    <a:pt x="0" y="27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7943304" y="2886424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59" y="0"/>
                  </a:lnTo>
                  <a:lnTo>
                    <a:pt x="313959" y="271207"/>
                  </a:lnTo>
                  <a:lnTo>
                    <a:pt x="0" y="27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6912376" y="1198237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6842967" y="0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9" name="Freeform 49"/>
            <p:cNvSpPr/>
            <p:nvPr/>
          </p:nvSpPr>
          <p:spPr>
            <a:xfrm rot="5400000">
              <a:off x="5302086" y="-1362102"/>
              <a:ext cx="178240" cy="3042340"/>
            </a:xfrm>
            <a:custGeom>
              <a:avLst/>
              <a:gdLst/>
              <a:ahLst/>
              <a:cxnLst/>
              <a:rect l="l" t="t" r="r" b="b"/>
              <a:pathLst>
                <a:path w="178240" h="3042340">
                  <a:moveTo>
                    <a:pt x="0" y="0"/>
                  </a:moveTo>
                  <a:lnTo>
                    <a:pt x="178239" y="0"/>
                  </a:lnTo>
                  <a:lnTo>
                    <a:pt x="178239" y="3042340"/>
                  </a:lnTo>
                  <a:lnTo>
                    <a:pt x="0" y="304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0" name="Freeform 50"/>
            <p:cNvSpPr/>
            <p:nvPr/>
          </p:nvSpPr>
          <p:spPr>
            <a:xfrm rot="5400000">
              <a:off x="8370051" y="6362593"/>
              <a:ext cx="337235" cy="737078"/>
            </a:xfrm>
            <a:custGeom>
              <a:avLst/>
              <a:gdLst/>
              <a:ahLst/>
              <a:cxnLst/>
              <a:rect l="l" t="t" r="r" b="b"/>
              <a:pathLst>
                <a:path w="337235" h="737078">
                  <a:moveTo>
                    <a:pt x="0" y="0"/>
                  </a:moveTo>
                  <a:lnTo>
                    <a:pt x="337235" y="0"/>
                  </a:lnTo>
                  <a:lnTo>
                    <a:pt x="337235" y="737079"/>
                  </a:lnTo>
                  <a:lnTo>
                    <a:pt x="0" y="737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1" name="Freeform 51"/>
            <p:cNvSpPr/>
            <p:nvPr/>
          </p:nvSpPr>
          <p:spPr>
            <a:xfrm rot="5400000">
              <a:off x="10146958" y="5794806"/>
              <a:ext cx="248967" cy="1822584"/>
            </a:xfrm>
            <a:custGeom>
              <a:avLst/>
              <a:gdLst/>
              <a:ahLst/>
              <a:cxnLst/>
              <a:rect l="l" t="t" r="r" b="b"/>
              <a:pathLst>
                <a:path w="248967" h="1822584">
                  <a:moveTo>
                    <a:pt x="0" y="0"/>
                  </a:moveTo>
                  <a:lnTo>
                    <a:pt x="248967" y="0"/>
                  </a:lnTo>
                  <a:lnTo>
                    <a:pt x="248967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2" name="Freeform 52"/>
            <p:cNvSpPr/>
            <p:nvPr/>
          </p:nvSpPr>
          <p:spPr>
            <a:xfrm rot="5400000">
              <a:off x="10159616" y="5819840"/>
              <a:ext cx="77651" cy="1822584"/>
            </a:xfrm>
            <a:custGeom>
              <a:avLst/>
              <a:gdLst/>
              <a:ahLst/>
              <a:cxnLst/>
              <a:rect l="l" t="t" r="r" b="b"/>
              <a:pathLst>
                <a:path w="77651" h="1822584">
                  <a:moveTo>
                    <a:pt x="0" y="0"/>
                  </a:moveTo>
                  <a:lnTo>
                    <a:pt x="77650" y="0"/>
                  </a:lnTo>
                  <a:lnTo>
                    <a:pt x="77650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016767" t="-312756" r="-42918039"/>
              </a:stretch>
            </a:blip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3" name="Freeform 53"/>
            <p:cNvSpPr/>
            <p:nvPr/>
          </p:nvSpPr>
          <p:spPr>
            <a:xfrm rot="5400000">
              <a:off x="6597490" y="7224230"/>
              <a:ext cx="248967" cy="2240168"/>
            </a:xfrm>
            <a:custGeom>
              <a:avLst/>
              <a:gdLst/>
              <a:ahLst/>
              <a:cxnLst/>
              <a:rect l="l" t="t" r="r" b="b"/>
              <a:pathLst>
                <a:path w="248967" h="2240168">
                  <a:moveTo>
                    <a:pt x="0" y="0"/>
                  </a:moveTo>
                  <a:lnTo>
                    <a:pt x="248968" y="0"/>
                  </a:lnTo>
                  <a:lnTo>
                    <a:pt x="248968" y="2240168"/>
                  </a:lnTo>
                  <a:lnTo>
                    <a:pt x="0" y="224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4" name="Freeform 54"/>
            <p:cNvSpPr/>
            <p:nvPr/>
          </p:nvSpPr>
          <p:spPr>
            <a:xfrm rot="5400000">
              <a:off x="4121429" y="7294079"/>
              <a:ext cx="248967" cy="2009962"/>
            </a:xfrm>
            <a:custGeom>
              <a:avLst/>
              <a:gdLst/>
              <a:ahLst/>
              <a:cxnLst/>
              <a:rect l="l" t="t" r="r" b="b"/>
              <a:pathLst>
                <a:path w="248967" h="2009962">
                  <a:moveTo>
                    <a:pt x="0" y="0"/>
                  </a:moveTo>
                  <a:lnTo>
                    <a:pt x="248967" y="0"/>
                  </a:lnTo>
                  <a:lnTo>
                    <a:pt x="248967" y="2009962"/>
                  </a:lnTo>
                  <a:lnTo>
                    <a:pt x="0" y="200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5" name="Freeform 55"/>
            <p:cNvSpPr/>
            <p:nvPr/>
          </p:nvSpPr>
          <p:spPr>
            <a:xfrm rot="5400000">
              <a:off x="10649354" y="12395491"/>
              <a:ext cx="248967" cy="2036973"/>
            </a:xfrm>
            <a:custGeom>
              <a:avLst/>
              <a:gdLst/>
              <a:ahLst/>
              <a:cxnLst/>
              <a:rect l="l" t="t" r="r" b="b"/>
              <a:pathLst>
                <a:path w="248967" h="2036973">
                  <a:moveTo>
                    <a:pt x="0" y="0"/>
                  </a:moveTo>
                  <a:lnTo>
                    <a:pt x="248968" y="0"/>
                  </a:lnTo>
                  <a:lnTo>
                    <a:pt x="248968" y="2036973"/>
                  </a:lnTo>
                  <a:lnTo>
                    <a:pt x="0" y="2036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6" name="Freeform 56"/>
            <p:cNvSpPr/>
            <p:nvPr/>
          </p:nvSpPr>
          <p:spPr>
            <a:xfrm rot="5400000">
              <a:off x="8920667" y="12954407"/>
              <a:ext cx="168640" cy="785277"/>
            </a:xfrm>
            <a:custGeom>
              <a:avLst/>
              <a:gdLst/>
              <a:ahLst/>
              <a:cxnLst/>
              <a:rect l="l" t="t" r="r" b="b"/>
              <a:pathLst>
                <a:path w="168640" h="785277">
                  <a:moveTo>
                    <a:pt x="0" y="0"/>
                  </a:moveTo>
                  <a:lnTo>
                    <a:pt x="168639" y="0"/>
                  </a:lnTo>
                  <a:lnTo>
                    <a:pt x="168639" y="785277"/>
                  </a:lnTo>
                  <a:lnTo>
                    <a:pt x="0" y="785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7534120"/>
              <a:ext cx="4385570" cy="3438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el estómago:</a:t>
              </a:r>
              <a:r>
                <a:rPr lang="en-US" sz="3633" spc="-78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</a:p>
            <a:p>
              <a:pPr>
                <a:lnSpc>
                  <a:spcPts val="4070"/>
                </a:lnSpc>
              </a:pP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¿Cuál es el aspecto más urgente que debemos resolver para generar el mayor impacto?</a:t>
              </a:r>
            </a:p>
            <a:p>
              <a:pPr>
                <a:lnSpc>
                  <a:spcPts val="4288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>
                <a:lnSpc>
                  <a:spcPts val="3676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05589" y="72132"/>
              <a:ext cx="3599346" cy="2933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la cabeza: </a:t>
              </a:r>
            </a:p>
            <a:p>
              <a:pPr>
                <a:lnSpc>
                  <a:spcPts val="4070"/>
                </a:lnSpc>
              </a:pP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¿Cómo podemos cambiar la forma en que pensamos sobre este problema?</a:t>
              </a:r>
            </a:p>
            <a:p>
              <a:pPr algn="r">
                <a:lnSpc>
                  <a:spcPts val="3676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2171821" y="3731782"/>
              <a:ext cx="3771446" cy="213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60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las manos:</a:t>
              </a:r>
            </a:p>
            <a:p>
              <a:pPr>
                <a:lnSpc>
                  <a:spcPts val="3489"/>
                </a:lnSpc>
              </a:pP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¿Qué herramientas, recursos o colaboraciones necesitamos para implementar la solución?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1595447" y="12791411"/>
              <a:ext cx="3816913" cy="3099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los pies:</a:t>
              </a:r>
            </a:p>
            <a:p>
              <a:pPr>
                <a:lnSpc>
                  <a:spcPts val="3489"/>
                </a:lnSpc>
              </a:pPr>
              <a:r>
                <a:rPr lang="en-US" sz="2907" spc="47">
                  <a:solidFill>
                    <a:srgbClr val="1E1E1E"/>
                  </a:solidFill>
                  <a:latin typeface="Open Sans"/>
                  <a:ea typeface="Open Sans"/>
                  <a:cs typeface="Open Sans"/>
                  <a:sym typeface="Open Sans"/>
                </a:rPr>
                <a:t>¿Qué acciones podemos tomar ahora y a largo plazo para avanzar hacia la solución?</a:t>
              </a:r>
            </a:p>
            <a:p>
              <a:pPr>
                <a:lnSpc>
                  <a:spcPts val="3999"/>
                </a:lnSpc>
              </a:pPr>
              <a:endParaRPr lang="en-US" sz="2907" spc="47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0686847" y="7159580"/>
              <a:ext cx="4725513" cy="1727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60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el corazón: </a:t>
              </a:r>
            </a:p>
            <a:p>
              <a:pPr>
                <a:lnSpc>
                  <a:spcPts val="3489"/>
                </a:lnSpc>
              </a:pP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¿Cómo podemos involucrar a la ciudadanía para que adopten y apoyen esta solución?</a:t>
              </a:r>
            </a:p>
          </p:txBody>
        </p:sp>
        <p:sp>
          <p:nvSpPr>
            <p:cNvPr id="62" name="AutoShape 62"/>
            <p:cNvSpPr/>
            <p:nvPr/>
          </p:nvSpPr>
          <p:spPr>
            <a:xfrm>
              <a:off x="2812258" y="444973"/>
              <a:ext cx="45062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63" name="AutoShape 63"/>
            <p:cNvSpPr/>
            <p:nvPr/>
          </p:nvSpPr>
          <p:spPr>
            <a:xfrm flipH="1">
              <a:off x="7318530" y="419573"/>
              <a:ext cx="0" cy="377744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64" name="AutoShape 64"/>
            <p:cNvSpPr/>
            <p:nvPr/>
          </p:nvSpPr>
          <p:spPr>
            <a:xfrm flipV="1">
              <a:off x="11948914" y="2960455"/>
              <a:ext cx="1891110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65" name="AutoShape 65"/>
            <p:cNvSpPr/>
            <p:nvPr/>
          </p:nvSpPr>
          <p:spPr>
            <a:xfrm>
              <a:off x="13817162" y="2960279"/>
              <a:ext cx="0" cy="881477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66" name="AutoShape 66"/>
            <p:cNvSpPr/>
            <p:nvPr/>
          </p:nvSpPr>
          <p:spPr>
            <a:xfrm>
              <a:off x="3240932" y="7835528"/>
              <a:ext cx="3947969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67" name="AutoShape 67"/>
            <p:cNvSpPr/>
            <p:nvPr/>
          </p:nvSpPr>
          <p:spPr>
            <a:xfrm>
              <a:off x="7781367" y="6731132"/>
              <a:ext cx="4390454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68" name="AutoShape 68"/>
            <p:cNvSpPr/>
            <p:nvPr/>
          </p:nvSpPr>
          <p:spPr>
            <a:xfrm>
              <a:off x="12146421" y="6718432"/>
              <a:ext cx="0" cy="447672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69" name="AutoShape 69"/>
            <p:cNvSpPr/>
            <p:nvPr/>
          </p:nvSpPr>
          <p:spPr>
            <a:xfrm>
              <a:off x="8659150" y="13530972"/>
              <a:ext cx="2450583" cy="749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70" name="AutoShape 70"/>
            <p:cNvSpPr/>
            <p:nvPr/>
          </p:nvSpPr>
          <p:spPr>
            <a:xfrm>
              <a:off x="11084333" y="13064763"/>
              <a:ext cx="0" cy="473698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71" name="AutoShape 71"/>
            <p:cNvSpPr/>
            <p:nvPr/>
          </p:nvSpPr>
          <p:spPr>
            <a:xfrm flipV="1">
              <a:off x="11084333" y="13090163"/>
              <a:ext cx="4730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19425949" y="1941235"/>
            <a:ext cx="15591067" cy="1536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5"/>
              </a:lnSpc>
            </a:pPr>
            <a:r>
              <a:rPr lang="en-US" sz="5396" b="1" spc="-118">
                <a:solidFill>
                  <a:srgbClr val="1E1E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GENERA SOLUCIONES A LA BARRERA</a:t>
            </a:r>
          </a:p>
          <a:p>
            <a:pPr algn="ctr">
              <a:lnSpc>
                <a:spcPts val="4794"/>
              </a:lnSpc>
            </a:pPr>
            <a:r>
              <a:rPr lang="en-US" sz="3425" b="1" spc="-74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Buscar alternativas para superar la barrera identificada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299611" y="4575374"/>
            <a:ext cx="17492762" cy="18468531"/>
            <a:chOff x="0" y="0"/>
            <a:chExt cx="16044867" cy="16939910"/>
          </a:xfrm>
        </p:grpSpPr>
        <p:sp>
          <p:nvSpPr>
            <p:cNvPr id="74" name="Freeform 74"/>
            <p:cNvSpPr/>
            <p:nvPr/>
          </p:nvSpPr>
          <p:spPr>
            <a:xfrm rot="5400000">
              <a:off x="5207431" y="-1184821"/>
              <a:ext cx="178240" cy="3042340"/>
            </a:xfrm>
            <a:custGeom>
              <a:avLst/>
              <a:gdLst/>
              <a:ahLst/>
              <a:cxnLst/>
              <a:rect l="l" t="t" r="r" b="b"/>
              <a:pathLst>
                <a:path w="178240" h="3042340">
                  <a:moveTo>
                    <a:pt x="0" y="0"/>
                  </a:moveTo>
                  <a:lnTo>
                    <a:pt x="178239" y="0"/>
                  </a:lnTo>
                  <a:lnTo>
                    <a:pt x="178239" y="3042340"/>
                  </a:lnTo>
                  <a:lnTo>
                    <a:pt x="0" y="3042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054994" r="-7598366"/>
              </a:stretch>
            </a:blip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75" name="AutoShape 75"/>
            <p:cNvSpPr/>
            <p:nvPr/>
          </p:nvSpPr>
          <p:spPr>
            <a:xfrm>
              <a:off x="13817162" y="3137561"/>
              <a:ext cx="0" cy="894177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grpSp>
          <p:nvGrpSpPr>
            <p:cNvPr id="76" name="Group 76"/>
            <p:cNvGrpSpPr>
              <a:grpSpLocks noChangeAspect="1"/>
            </p:cNvGrpSpPr>
            <p:nvPr/>
          </p:nvGrpSpPr>
          <p:grpSpPr>
            <a:xfrm>
              <a:off x="2341619" y="328093"/>
              <a:ext cx="9831662" cy="14209918"/>
              <a:chOff x="-202184" y="63500"/>
              <a:chExt cx="16079978" cy="23240749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-202184" y="3868674"/>
                <a:ext cx="16079978" cy="19435575"/>
              </a:xfrm>
              <a:custGeom>
                <a:avLst/>
                <a:gdLst/>
                <a:ahLst/>
                <a:cxnLst/>
                <a:rect l="l" t="t" r="r" b="b"/>
                <a:pathLst>
                  <a:path w="16079978" h="19435575">
                    <a:moveTo>
                      <a:pt x="4730115" y="17536540"/>
                    </a:moveTo>
                    <a:cubicBezTo>
                      <a:pt x="4731893" y="17536668"/>
                      <a:pt x="4733671" y="17536795"/>
                      <a:pt x="4735576" y="17536922"/>
                    </a:cubicBezTo>
                    <a:cubicBezTo>
                      <a:pt x="4732782" y="17577815"/>
                      <a:pt x="4729988" y="17618709"/>
                      <a:pt x="4727194" y="17659604"/>
                    </a:cubicBezTo>
                    <a:cubicBezTo>
                      <a:pt x="4687697" y="18235676"/>
                      <a:pt x="5029327" y="18670397"/>
                      <a:pt x="5571490" y="18733770"/>
                    </a:cubicBezTo>
                    <a:cubicBezTo>
                      <a:pt x="6094095" y="18794857"/>
                      <a:pt x="6531229" y="18453100"/>
                      <a:pt x="6625844" y="17894300"/>
                    </a:cubicBezTo>
                    <a:cubicBezTo>
                      <a:pt x="6694297" y="17490439"/>
                      <a:pt x="6746621" y="17083787"/>
                      <a:pt x="6803262" y="16678021"/>
                    </a:cubicBezTo>
                    <a:cubicBezTo>
                      <a:pt x="7020432" y="15119604"/>
                      <a:pt x="7237348" y="13561186"/>
                      <a:pt x="7451979" y="12002388"/>
                    </a:cubicBezTo>
                    <a:cubicBezTo>
                      <a:pt x="7482967" y="11777090"/>
                      <a:pt x="7599680" y="11668505"/>
                      <a:pt x="7829931" y="11675236"/>
                    </a:cubicBezTo>
                    <a:cubicBezTo>
                      <a:pt x="8034782" y="11681205"/>
                      <a:pt x="8240141" y="11681332"/>
                      <a:pt x="8445119" y="11675236"/>
                    </a:cubicBezTo>
                    <a:cubicBezTo>
                      <a:pt x="8678291" y="11668251"/>
                      <a:pt x="8790559" y="11785346"/>
                      <a:pt x="8820404" y="12006706"/>
                    </a:cubicBezTo>
                    <a:cubicBezTo>
                      <a:pt x="8903843" y="12623926"/>
                      <a:pt x="8988806" y="13240893"/>
                      <a:pt x="9075166" y="13857731"/>
                    </a:cubicBezTo>
                    <a:cubicBezTo>
                      <a:pt x="9263760" y="15204946"/>
                      <a:pt x="9445752" y="16553179"/>
                      <a:pt x="9646793" y="17898618"/>
                    </a:cubicBezTo>
                    <a:cubicBezTo>
                      <a:pt x="9730740" y="18459830"/>
                      <a:pt x="10182987" y="18797270"/>
                      <a:pt x="10704576" y="18733134"/>
                    </a:cubicBezTo>
                    <a:cubicBezTo>
                      <a:pt x="11237086" y="18667729"/>
                      <a:pt x="11576177" y="18247995"/>
                      <a:pt x="11543537" y="17678780"/>
                    </a:cubicBezTo>
                    <a:cubicBezTo>
                      <a:pt x="11514328" y="17171288"/>
                      <a:pt x="11473815" y="16664431"/>
                      <a:pt x="11436095" y="16157446"/>
                    </a:cubicBezTo>
                    <a:cubicBezTo>
                      <a:pt x="11331066" y="14742793"/>
                      <a:pt x="11224894" y="13328267"/>
                      <a:pt x="11119103" y="11913614"/>
                    </a:cubicBezTo>
                    <a:cubicBezTo>
                      <a:pt x="10994389" y="10245596"/>
                      <a:pt x="10872342" y="8577197"/>
                      <a:pt x="10741659" y="6909687"/>
                    </a:cubicBezTo>
                    <a:cubicBezTo>
                      <a:pt x="10725277" y="6700644"/>
                      <a:pt x="10792841" y="6556754"/>
                      <a:pt x="10938382" y="6412101"/>
                    </a:cubicBezTo>
                    <a:cubicBezTo>
                      <a:pt x="12305791" y="5053328"/>
                      <a:pt x="13667105" y="3688586"/>
                      <a:pt x="15029814" y="2325114"/>
                    </a:cubicBezTo>
                    <a:cubicBezTo>
                      <a:pt x="15105126" y="2249803"/>
                      <a:pt x="15182722" y="2175508"/>
                      <a:pt x="15249016" y="2092577"/>
                    </a:cubicBezTo>
                    <a:cubicBezTo>
                      <a:pt x="15514573" y="1760218"/>
                      <a:pt x="15494506" y="1300986"/>
                      <a:pt x="15205329" y="990598"/>
                    </a:cubicBezTo>
                    <a:cubicBezTo>
                      <a:pt x="14845538" y="604518"/>
                      <a:pt x="14315186" y="601597"/>
                      <a:pt x="13921105" y="993392"/>
                    </a:cubicBezTo>
                    <a:cubicBezTo>
                      <a:pt x="13048615" y="1860929"/>
                      <a:pt x="12178537" y="2731006"/>
                      <a:pt x="11312144" y="3604639"/>
                    </a:cubicBezTo>
                    <a:cubicBezTo>
                      <a:pt x="11182096" y="3735830"/>
                      <a:pt x="11048237" y="3795393"/>
                      <a:pt x="10858754" y="3794631"/>
                    </a:cubicBezTo>
                    <a:cubicBezTo>
                      <a:pt x="9062339" y="3787773"/>
                      <a:pt x="7265923" y="3785995"/>
                      <a:pt x="5469509" y="3795774"/>
                    </a:cubicBezTo>
                    <a:cubicBezTo>
                      <a:pt x="5227701" y="3797044"/>
                      <a:pt x="5054981" y="3729354"/>
                      <a:pt x="4885943" y="3557649"/>
                    </a:cubicBezTo>
                    <a:cubicBezTo>
                      <a:pt x="4034408" y="2692398"/>
                      <a:pt x="3172459" y="1837434"/>
                      <a:pt x="2313304" y="979677"/>
                    </a:cubicBezTo>
                    <a:cubicBezTo>
                      <a:pt x="2089657" y="756284"/>
                      <a:pt x="1823846" y="653033"/>
                      <a:pt x="1507743" y="724153"/>
                    </a:cubicBezTo>
                    <a:cubicBezTo>
                      <a:pt x="1184909" y="796670"/>
                      <a:pt x="961008" y="995171"/>
                      <a:pt x="870711" y="1310131"/>
                    </a:cubicBezTo>
                    <a:cubicBezTo>
                      <a:pt x="772667" y="1652142"/>
                      <a:pt x="866647" y="1952370"/>
                      <a:pt x="1123187" y="2208148"/>
                    </a:cubicBezTo>
                    <a:cubicBezTo>
                      <a:pt x="2529077" y="3609593"/>
                      <a:pt x="3929887" y="5016118"/>
                      <a:pt x="5337809" y="6415531"/>
                    </a:cubicBezTo>
                    <a:cubicBezTo>
                      <a:pt x="5484240" y="6561073"/>
                      <a:pt x="5547486" y="6708266"/>
                      <a:pt x="5530976" y="6915276"/>
                    </a:cubicBezTo>
                    <a:cubicBezTo>
                      <a:pt x="5438012" y="8084183"/>
                      <a:pt x="5355716" y="9253854"/>
                      <a:pt x="5267705" y="10423142"/>
                    </a:cubicBezTo>
                    <a:cubicBezTo>
                      <a:pt x="5089143" y="12794359"/>
                      <a:pt x="4909311" y="15165449"/>
                      <a:pt x="4729987" y="17536539"/>
                    </a:cubicBezTo>
                    <a:moveTo>
                      <a:pt x="8278748" y="12275055"/>
                    </a:moveTo>
                    <a:cubicBezTo>
                      <a:pt x="8071866" y="12212191"/>
                      <a:pt x="8004174" y="12273913"/>
                      <a:pt x="7977123" y="12472541"/>
                    </a:cubicBezTo>
                    <a:cubicBezTo>
                      <a:pt x="7726933" y="14307818"/>
                      <a:pt x="7465948" y="16141571"/>
                      <a:pt x="7205853" y="17975450"/>
                    </a:cubicBezTo>
                    <a:cubicBezTo>
                      <a:pt x="7085837" y="18821397"/>
                      <a:pt x="6356096" y="19392770"/>
                      <a:pt x="5514848" y="19304505"/>
                    </a:cubicBezTo>
                    <a:cubicBezTo>
                      <a:pt x="4714367" y="19220559"/>
                      <a:pt x="4099687" y="18503643"/>
                      <a:pt x="4157472" y="17679541"/>
                    </a:cubicBezTo>
                    <a:cubicBezTo>
                      <a:pt x="4287901" y="15822674"/>
                      <a:pt x="4436618" y="13967078"/>
                      <a:pt x="4574921" y="12110845"/>
                    </a:cubicBezTo>
                    <a:cubicBezTo>
                      <a:pt x="4701667" y="10409806"/>
                      <a:pt x="4827270" y="8708769"/>
                      <a:pt x="4942078" y="7006969"/>
                    </a:cubicBezTo>
                    <a:cubicBezTo>
                      <a:pt x="4948809" y="6906258"/>
                      <a:pt x="4878831" y="6774305"/>
                      <a:pt x="4803140" y="6697978"/>
                    </a:cubicBezTo>
                    <a:cubicBezTo>
                      <a:pt x="3445256" y="5329682"/>
                      <a:pt x="2078355" y="3970274"/>
                      <a:pt x="718693" y="2603627"/>
                    </a:cubicBezTo>
                    <a:cubicBezTo>
                      <a:pt x="0" y="1881251"/>
                      <a:pt x="158877" y="756285"/>
                      <a:pt x="1036193" y="293624"/>
                    </a:cubicBezTo>
                    <a:cubicBezTo>
                      <a:pt x="1593088" y="0"/>
                      <a:pt x="2253996" y="106045"/>
                      <a:pt x="2731135" y="579501"/>
                    </a:cubicBezTo>
                    <a:cubicBezTo>
                      <a:pt x="3558159" y="1399794"/>
                      <a:pt x="4382008" y="2223389"/>
                      <a:pt x="5200396" y="3052318"/>
                    </a:cubicBezTo>
                    <a:cubicBezTo>
                      <a:pt x="5320411" y="3173857"/>
                      <a:pt x="5440426" y="3218688"/>
                      <a:pt x="5608701" y="3218180"/>
                    </a:cubicBezTo>
                    <a:cubicBezTo>
                      <a:pt x="7290435" y="3212465"/>
                      <a:pt x="8972042" y="3211576"/>
                      <a:pt x="10653776" y="3219069"/>
                    </a:cubicBezTo>
                    <a:cubicBezTo>
                      <a:pt x="10843006" y="3219958"/>
                      <a:pt x="10971021" y="3159506"/>
                      <a:pt x="11101069" y="3027807"/>
                    </a:cubicBezTo>
                    <a:cubicBezTo>
                      <a:pt x="11919584" y="2199005"/>
                      <a:pt x="12742926" y="1374902"/>
                      <a:pt x="13571092" y="555752"/>
                    </a:cubicBezTo>
                    <a:cubicBezTo>
                      <a:pt x="13980540" y="150876"/>
                      <a:pt x="14477364" y="33529"/>
                      <a:pt x="15022321" y="207392"/>
                    </a:cubicBezTo>
                    <a:cubicBezTo>
                      <a:pt x="15570454" y="382144"/>
                      <a:pt x="15895701" y="777876"/>
                      <a:pt x="15991966" y="1341120"/>
                    </a:cubicBezTo>
                    <a:cubicBezTo>
                      <a:pt x="16079978" y="1856359"/>
                      <a:pt x="15897986" y="2287398"/>
                      <a:pt x="15530448" y="2653539"/>
                    </a:cubicBezTo>
                    <a:cubicBezTo>
                      <a:pt x="14199615" y="3979419"/>
                      <a:pt x="12875767" y="5312411"/>
                      <a:pt x="11540362" y="6633592"/>
                    </a:cubicBezTo>
                    <a:cubicBezTo>
                      <a:pt x="11377168" y="6795009"/>
                      <a:pt x="11328907" y="6950965"/>
                      <a:pt x="11346180" y="7172834"/>
                    </a:cubicBezTo>
                    <a:cubicBezTo>
                      <a:pt x="11515344" y="9347456"/>
                      <a:pt x="11674856" y="11522965"/>
                      <a:pt x="11837035" y="13698094"/>
                    </a:cubicBezTo>
                    <a:cubicBezTo>
                      <a:pt x="11936349" y="15031086"/>
                      <a:pt x="12046585" y="16363316"/>
                      <a:pt x="12130151" y="17697324"/>
                    </a:cubicBezTo>
                    <a:cubicBezTo>
                      <a:pt x="12178158" y="18464405"/>
                      <a:pt x="11686540" y="19093562"/>
                      <a:pt x="10952481" y="19269712"/>
                    </a:cubicBezTo>
                    <a:cubicBezTo>
                      <a:pt x="10261347" y="19435575"/>
                      <a:pt x="9517761" y="19098008"/>
                      <a:pt x="9236457" y="18443324"/>
                    </a:cubicBezTo>
                    <a:cubicBezTo>
                      <a:pt x="9116188" y="18163542"/>
                      <a:pt x="9072500" y="17845154"/>
                      <a:pt x="9028558" y="17539337"/>
                    </a:cubicBezTo>
                    <a:cubicBezTo>
                      <a:pt x="8786369" y="15851888"/>
                      <a:pt x="8554975" y="14163042"/>
                      <a:pt x="8319009" y="12474704"/>
                    </a:cubicBezTo>
                    <a:cubicBezTo>
                      <a:pt x="8309991" y="12410315"/>
                      <a:pt x="8293482" y="12346941"/>
                      <a:pt x="8278750" y="12275060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78" name="Freeform 78"/>
              <p:cNvSpPr/>
              <p:nvPr/>
            </p:nvSpPr>
            <p:spPr>
              <a:xfrm>
                <a:off x="5279771" y="1099947"/>
                <a:ext cx="5302377" cy="5304790"/>
              </a:xfrm>
              <a:custGeom>
                <a:avLst/>
                <a:gdLst/>
                <a:ahLst/>
                <a:cxnLst/>
                <a:rect l="l" t="t" r="r" b="b"/>
                <a:pathLst>
                  <a:path w="5302377" h="5304790">
                    <a:moveTo>
                      <a:pt x="2659253" y="592328"/>
                    </a:moveTo>
                    <a:cubicBezTo>
                      <a:pt x="1528191" y="590042"/>
                      <a:pt x="603504" y="1503807"/>
                      <a:pt x="594487" y="2632456"/>
                    </a:cubicBezTo>
                    <a:cubicBezTo>
                      <a:pt x="585470" y="3768979"/>
                      <a:pt x="1513205" y="4704080"/>
                      <a:pt x="2651760" y="4705731"/>
                    </a:cubicBezTo>
                    <a:cubicBezTo>
                      <a:pt x="3790315" y="4707382"/>
                      <a:pt x="4722876" y="3774948"/>
                      <a:pt x="4717796" y="2639949"/>
                    </a:cubicBezTo>
                    <a:cubicBezTo>
                      <a:pt x="4712715" y="1512443"/>
                      <a:pt x="3789934" y="594614"/>
                      <a:pt x="2659253" y="592328"/>
                    </a:cubicBezTo>
                    <a:moveTo>
                      <a:pt x="5285359" y="2671699"/>
                    </a:moveTo>
                    <a:cubicBezTo>
                      <a:pt x="5267833" y="4137025"/>
                      <a:pt x="4076192" y="5304790"/>
                      <a:pt x="2618232" y="5285613"/>
                    </a:cubicBezTo>
                    <a:cubicBezTo>
                      <a:pt x="1175385" y="5266563"/>
                      <a:pt x="0" y="4057777"/>
                      <a:pt x="27051" y="2620645"/>
                    </a:cubicBezTo>
                    <a:cubicBezTo>
                      <a:pt x="54610" y="1150366"/>
                      <a:pt x="1240409" y="0"/>
                      <a:pt x="2706116" y="21209"/>
                    </a:cubicBezTo>
                    <a:cubicBezTo>
                      <a:pt x="4137533" y="42037"/>
                      <a:pt x="5302377" y="1239139"/>
                      <a:pt x="5285232" y="2671699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79" name="Freeform 79"/>
              <p:cNvSpPr/>
              <p:nvPr/>
            </p:nvSpPr>
            <p:spPr>
              <a:xfrm>
                <a:off x="2392553" y="63500"/>
                <a:ext cx="4965827" cy="3470402"/>
              </a:xfrm>
              <a:custGeom>
                <a:avLst/>
                <a:gdLst/>
                <a:ahLst/>
                <a:cxnLst/>
                <a:rect l="l" t="t" r="r" b="b"/>
                <a:pathLst>
                  <a:path w="4965827" h="3470402">
                    <a:moveTo>
                      <a:pt x="0" y="0"/>
                    </a:moveTo>
                    <a:lnTo>
                      <a:pt x="4954270" y="0"/>
                    </a:lnTo>
                    <a:lnTo>
                      <a:pt x="4965827" y="0"/>
                    </a:lnTo>
                    <a:lnTo>
                      <a:pt x="4965827" y="11557"/>
                    </a:lnTo>
                    <a:lnTo>
                      <a:pt x="4965827" y="3470402"/>
                    </a:lnTo>
                    <a:lnTo>
                      <a:pt x="4942712" y="3470402"/>
                    </a:lnTo>
                    <a:lnTo>
                      <a:pt x="4942712" y="11557"/>
                    </a:lnTo>
                    <a:lnTo>
                      <a:pt x="4954269" y="11557"/>
                    </a:lnTo>
                    <a:lnTo>
                      <a:pt x="495426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6807835" y="4348226"/>
                <a:ext cx="2245613" cy="905637"/>
              </a:xfrm>
              <a:custGeom>
                <a:avLst/>
                <a:gdLst/>
                <a:ahLst/>
                <a:cxnLst/>
                <a:rect l="l" t="t" r="r" b="b"/>
                <a:pathLst>
                  <a:path w="2245613" h="905637">
                    <a:moveTo>
                      <a:pt x="1123061" y="3048"/>
                    </a:moveTo>
                    <a:cubicBezTo>
                      <a:pt x="1455292" y="3048"/>
                      <a:pt x="1787398" y="3048"/>
                      <a:pt x="2119629" y="3048"/>
                    </a:cubicBezTo>
                    <a:cubicBezTo>
                      <a:pt x="2131186" y="3048"/>
                      <a:pt x="2142871" y="2667"/>
                      <a:pt x="2154427" y="3302"/>
                    </a:cubicBezTo>
                    <a:cubicBezTo>
                      <a:pt x="2221229" y="6604"/>
                      <a:pt x="2245613" y="45212"/>
                      <a:pt x="2218309" y="105537"/>
                    </a:cubicBezTo>
                    <a:cubicBezTo>
                      <a:pt x="2159635" y="234950"/>
                      <a:pt x="2080260" y="350393"/>
                      <a:pt x="1977643" y="448945"/>
                    </a:cubicBezTo>
                    <a:cubicBezTo>
                      <a:pt x="1501901" y="905637"/>
                      <a:pt x="740283" y="904621"/>
                      <a:pt x="265684" y="446151"/>
                    </a:cubicBezTo>
                    <a:cubicBezTo>
                      <a:pt x="167766" y="351663"/>
                      <a:pt x="91566" y="240919"/>
                      <a:pt x="35560" y="116459"/>
                    </a:cubicBezTo>
                    <a:cubicBezTo>
                      <a:pt x="0" y="37211"/>
                      <a:pt x="22860" y="0"/>
                      <a:pt x="109092" y="127"/>
                    </a:cubicBezTo>
                    <a:cubicBezTo>
                      <a:pt x="371601" y="254"/>
                      <a:pt x="634237" y="635"/>
                      <a:pt x="896747" y="1016"/>
                    </a:cubicBezTo>
                    <a:cubicBezTo>
                      <a:pt x="972185" y="1143"/>
                      <a:pt x="1047623" y="1016"/>
                      <a:pt x="1123061" y="1016"/>
                    </a:cubicBez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8289544" y="3150616"/>
                <a:ext cx="532512" cy="532638"/>
              </a:xfrm>
              <a:custGeom>
                <a:avLst/>
                <a:gdLst/>
                <a:ahLst/>
                <a:cxnLst/>
                <a:rect l="l" t="t" r="r" b="b"/>
                <a:pathLst>
                  <a:path w="532512" h="532638">
                    <a:moveTo>
                      <a:pt x="532384" y="265430"/>
                    </a:moveTo>
                    <a:cubicBezTo>
                      <a:pt x="532511" y="411988"/>
                      <a:pt x="413258" y="532003"/>
                      <a:pt x="267335" y="532257"/>
                    </a:cubicBezTo>
                    <a:cubicBezTo>
                      <a:pt x="122429" y="532638"/>
                      <a:pt x="762" y="411226"/>
                      <a:pt x="381" y="265938"/>
                    </a:cubicBezTo>
                    <a:cubicBezTo>
                      <a:pt x="0" y="120650"/>
                      <a:pt x="120523" y="381"/>
                      <a:pt x="266700" y="127"/>
                    </a:cubicBezTo>
                    <a:cubicBezTo>
                      <a:pt x="413766" y="0"/>
                      <a:pt x="532256" y="118364"/>
                      <a:pt x="532256" y="265431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7074408" y="3142615"/>
                <a:ext cx="546227" cy="546862"/>
              </a:xfrm>
              <a:custGeom>
                <a:avLst/>
                <a:gdLst/>
                <a:ahLst/>
                <a:cxnLst/>
                <a:rect l="l" t="t" r="r" b="b"/>
                <a:pathLst>
                  <a:path w="546227" h="546862">
                    <a:moveTo>
                      <a:pt x="538099" y="284353"/>
                    </a:moveTo>
                    <a:cubicBezTo>
                      <a:pt x="529843" y="431292"/>
                      <a:pt x="407289" y="546862"/>
                      <a:pt x="266954" y="540004"/>
                    </a:cubicBezTo>
                    <a:cubicBezTo>
                      <a:pt x="118364" y="532765"/>
                      <a:pt x="0" y="408813"/>
                      <a:pt x="6731" y="267462"/>
                    </a:cubicBezTo>
                    <a:cubicBezTo>
                      <a:pt x="13970" y="114427"/>
                      <a:pt x="138811" y="0"/>
                      <a:pt x="288163" y="9271"/>
                    </a:cubicBezTo>
                    <a:cubicBezTo>
                      <a:pt x="434975" y="18415"/>
                      <a:pt x="546227" y="140716"/>
                      <a:pt x="538099" y="284353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83" name="Freeform 83"/>
              <p:cNvSpPr/>
              <p:nvPr/>
            </p:nvSpPr>
            <p:spPr>
              <a:xfrm>
                <a:off x="8289925" y="945642"/>
                <a:ext cx="6009639" cy="3634867"/>
              </a:xfrm>
              <a:custGeom>
                <a:avLst/>
                <a:gdLst/>
                <a:ahLst/>
                <a:cxnLst/>
                <a:rect l="l" t="t" r="r" b="b"/>
                <a:pathLst>
                  <a:path w="6009639" h="3634867">
                    <a:moveTo>
                      <a:pt x="6009639" y="23114"/>
                    </a:moveTo>
                    <a:lnTo>
                      <a:pt x="3226689" y="23114"/>
                    </a:lnTo>
                    <a:lnTo>
                      <a:pt x="3226689" y="11557"/>
                    </a:lnTo>
                    <a:lnTo>
                      <a:pt x="3238246" y="11557"/>
                    </a:lnTo>
                    <a:lnTo>
                      <a:pt x="3238246" y="3623310"/>
                    </a:lnTo>
                    <a:lnTo>
                      <a:pt x="3238246" y="3634867"/>
                    </a:lnTo>
                    <a:lnTo>
                      <a:pt x="3226689" y="3634867"/>
                    </a:lnTo>
                    <a:lnTo>
                      <a:pt x="0" y="3634867"/>
                    </a:lnTo>
                    <a:lnTo>
                      <a:pt x="0" y="3611753"/>
                    </a:lnTo>
                    <a:lnTo>
                      <a:pt x="3226689" y="3611753"/>
                    </a:lnTo>
                    <a:lnTo>
                      <a:pt x="3226689" y="3623310"/>
                    </a:lnTo>
                    <a:lnTo>
                      <a:pt x="3215132" y="3623310"/>
                    </a:lnTo>
                    <a:lnTo>
                      <a:pt x="3215132" y="11557"/>
                    </a:lnTo>
                    <a:lnTo>
                      <a:pt x="3215132" y="0"/>
                    </a:lnTo>
                    <a:lnTo>
                      <a:pt x="3226689" y="0"/>
                    </a:lnTo>
                    <a:lnTo>
                      <a:pt x="6009639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9349867" y="10767949"/>
                <a:ext cx="4810633" cy="23114"/>
              </a:xfrm>
              <a:custGeom>
                <a:avLst/>
                <a:gdLst/>
                <a:ahLst/>
                <a:cxnLst/>
                <a:rect l="l" t="t" r="r" b="b"/>
                <a:pathLst>
                  <a:path w="4810633" h="23114">
                    <a:moveTo>
                      <a:pt x="4810633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4810633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85" name="Freeform 85"/>
              <p:cNvSpPr/>
              <p:nvPr/>
            </p:nvSpPr>
            <p:spPr>
              <a:xfrm>
                <a:off x="3306953" y="13411708"/>
                <a:ext cx="5386959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5386959" h="23113">
                    <a:moveTo>
                      <a:pt x="0" y="0"/>
                    </a:moveTo>
                    <a:lnTo>
                      <a:pt x="5386959" y="0"/>
                    </a:lnTo>
                    <a:lnTo>
                      <a:pt x="538695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10487914" y="21696046"/>
                <a:ext cx="2937001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2937001" h="23113">
                    <a:moveTo>
                      <a:pt x="2937001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2937001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/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8888108" y="462402"/>
              <a:ext cx="3115094" cy="494459"/>
            </a:xfrm>
            <a:custGeom>
              <a:avLst/>
              <a:gdLst/>
              <a:ahLst/>
              <a:cxnLst/>
              <a:rect l="l" t="t" r="r" b="b"/>
              <a:pathLst>
                <a:path w="3115094" h="494459">
                  <a:moveTo>
                    <a:pt x="0" y="0"/>
                  </a:moveTo>
                  <a:lnTo>
                    <a:pt x="3115094" y="0"/>
                  </a:lnTo>
                  <a:lnTo>
                    <a:pt x="3115094" y="494459"/>
                  </a:lnTo>
                  <a:lnTo>
                    <a:pt x="0" y="4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88" name="Freeform 88"/>
            <p:cNvSpPr/>
            <p:nvPr/>
          </p:nvSpPr>
          <p:spPr>
            <a:xfrm rot="-5400000">
              <a:off x="8304388" y="1784181"/>
              <a:ext cx="2407468" cy="494459"/>
            </a:xfrm>
            <a:custGeom>
              <a:avLst/>
              <a:gdLst/>
              <a:ahLst/>
              <a:cxnLst/>
              <a:rect l="l" t="t" r="r" b="b"/>
              <a:pathLst>
                <a:path w="2407468" h="494459">
                  <a:moveTo>
                    <a:pt x="0" y="0"/>
                  </a:moveTo>
                  <a:lnTo>
                    <a:pt x="2407468" y="0"/>
                  </a:lnTo>
                  <a:lnTo>
                    <a:pt x="2407468" y="494460"/>
                  </a:lnTo>
                  <a:lnTo>
                    <a:pt x="0" y="494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8846434" y="3055126"/>
              <a:ext cx="828917" cy="461375"/>
            </a:xfrm>
            <a:custGeom>
              <a:avLst/>
              <a:gdLst/>
              <a:ahLst/>
              <a:cxnLst/>
              <a:rect l="l" t="t" r="r" b="b"/>
              <a:pathLst>
                <a:path w="828917" h="461375">
                  <a:moveTo>
                    <a:pt x="0" y="0"/>
                  </a:moveTo>
                  <a:lnTo>
                    <a:pt x="828917" y="0"/>
                  </a:lnTo>
                  <a:lnTo>
                    <a:pt x="828917" y="461376"/>
                  </a:lnTo>
                  <a:lnTo>
                    <a:pt x="0" y="461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9060580" y="3014608"/>
              <a:ext cx="828917" cy="716040"/>
            </a:xfrm>
            <a:custGeom>
              <a:avLst/>
              <a:gdLst/>
              <a:ahLst/>
              <a:cxnLst/>
              <a:rect l="l" t="t" r="r" b="b"/>
              <a:pathLst>
                <a:path w="828917" h="716040">
                  <a:moveTo>
                    <a:pt x="0" y="0"/>
                  </a:moveTo>
                  <a:lnTo>
                    <a:pt x="828917" y="0"/>
                  </a:lnTo>
                  <a:lnTo>
                    <a:pt x="828917" y="716040"/>
                  </a:lnTo>
                  <a:lnTo>
                    <a:pt x="0" y="71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8100283" y="2879005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60" y="0"/>
                  </a:lnTo>
                  <a:lnTo>
                    <a:pt x="313960" y="271206"/>
                  </a:lnTo>
                  <a:lnTo>
                    <a:pt x="0" y="27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8159173" y="2833499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60" y="0"/>
                  </a:lnTo>
                  <a:lnTo>
                    <a:pt x="313960" y="271206"/>
                  </a:lnTo>
                  <a:lnTo>
                    <a:pt x="0" y="27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7943304" y="3063705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59" y="0"/>
                  </a:lnTo>
                  <a:lnTo>
                    <a:pt x="313959" y="271207"/>
                  </a:lnTo>
                  <a:lnTo>
                    <a:pt x="0" y="27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6912376" y="1375518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6842967" y="177281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6" name="Freeform 96"/>
            <p:cNvSpPr/>
            <p:nvPr/>
          </p:nvSpPr>
          <p:spPr>
            <a:xfrm rot="5400000">
              <a:off x="8370051" y="6539874"/>
              <a:ext cx="337235" cy="737078"/>
            </a:xfrm>
            <a:custGeom>
              <a:avLst/>
              <a:gdLst/>
              <a:ahLst/>
              <a:cxnLst/>
              <a:rect l="l" t="t" r="r" b="b"/>
              <a:pathLst>
                <a:path w="337235" h="737078">
                  <a:moveTo>
                    <a:pt x="0" y="0"/>
                  </a:moveTo>
                  <a:lnTo>
                    <a:pt x="337235" y="0"/>
                  </a:lnTo>
                  <a:lnTo>
                    <a:pt x="337235" y="737079"/>
                  </a:lnTo>
                  <a:lnTo>
                    <a:pt x="0" y="737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7" name="Freeform 97"/>
            <p:cNvSpPr/>
            <p:nvPr/>
          </p:nvSpPr>
          <p:spPr>
            <a:xfrm rot="5400000">
              <a:off x="10146958" y="5972088"/>
              <a:ext cx="248967" cy="1822584"/>
            </a:xfrm>
            <a:custGeom>
              <a:avLst/>
              <a:gdLst/>
              <a:ahLst/>
              <a:cxnLst/>
              <a:rect l="l" t="t" r="r" b="b"/>
              <a:pathLst>
                <a:path w="248967" h="1822584">
                  <a:moveTo>
                    <a:pt x="0" y="0"/>
                  </a:moveTo>
                  <a:lnTo>
                    <a:pt x="248967" y="0"/>
                  </a:lnTo>
                  <a:lnTo>
                    <a:pt x="248967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8" name="Freeform 98"/>
            <p:cNvSpPr/>
            <p:nvPr/>
          </p:nvSpPr>
          <p:spPr>
            <a:xfrm rot="5400000">
              <a:off x="10159616" y="5997122"/>
              <a:ext cx="77651" cy="1822584"/>
            </a:xfrm>
            <a:custGeom>
              <a:avLst/>
              <a:gdLst/>
              <a:ahLst/>
              <a:cxnLst/>
              <a:rect l="l" t="t" r="r" b="b"/>
              <a:pathLst>
                <a:path w="77651" h="1822584">
                  <a:moveTo>
                    <a:pt x="0" y="0"/>
                  </a:moveTo>
                  <a:lnTo>
                    <a:pt x="77650" y="0"/>
                  </a:lnTo>
                  <a:lnTo>
                    <a:pt x="77650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9" name="Freeform 99"/>
            <p:cNvSpPr/>
            <p:nvPr/>
          </p:nvSpPr>
          <p:spPr>
            <a:xfrm rot="5400000">
              <a:off x="6597490" y="7401511"/>
              <a:ext cx="248967" cy="2240168"/>
            </a:xfrm>
            <a:custGeom>
              <a:avLst/>
              <a:gdLst/>
              <a:ahLst/>
              <a:cxnLst/>
              <a:rect l="l" t="t" r="r" b="b"/>
              <a:pathLst>
                <a:path w="248967" h="2240168">
                  <a:moveTo>
                    <a:pt x="0" y="0"/>
                  </a:moveTo>
                  <a:lnTo>
                    <a:pt x="248968" y="0"/>
                  </a:lnTo>
                  <a:lnTo>
                    <a:pt x="248968" y="2240168"/>
                  </a:lnTo>
                  <a:lnTo>
                    <a:pt x="0" y="224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00" name="Freeform 100"/>
            <p:cNvSpPr/>
            <p:nvPr/>
          </p:nvSpPr>
          <p:spPr>
            <a:xfrm rot="5400000">
              <a:off x="4121429" y="7471361"/>
              <a:ext cx="248967" cy="2009962"/>
            </a:xfrm>
            <a:custGeom>
              <a:avLst/>
              <a:gdLst/>
              <a:ahLst/>
              <a:cxnLst/>
              <a:rect l="l" t="t" r="r" b="b"/>
              <a:pathLst>
                <a:path w="248967" h="2009962">
                  <a:moveTo>
                    <a:pt x="0" y="0"/>
                  </a:moveTo>
                  <a:lnTo>
                    <a:pt x="248967" y="0"/>
                  </a:lnTo>
                  <a:lnTo>
                    <a:pt x="248967" y="2009961"/>
                  </a:lnTo>
                  <a:lnTo>
                    <a:pt x="0" y="2009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01" name="Freeform 101"/>
            <p:cNvSpPr/>
            <p:nvPr/>
          </p:nvSpPr>
          <p:spPr>
            <a:xfrm rot="5400000">
              <a:off x="10649354" y="12572773"/>
              <a:ext cx="248967" cy="2036973"/>
            </a:xfrm>
            <a:custGeom>
              <a:avLst/>
              <a:gdLst/>
              <a:ahLst/>
              <a:cxnLst/>
              <a:rect l="l" t="t" r="r" b="b"/>
              <a:pathLst>
                <a:path w="248967" h="2036973">
                  <a:moveTo>
                    <a:pt x="0" y="0"/>
                  </a:moveTo>
                  <a:lnTo>
                    <a:pt x="248968" y="0"/>
                  </a:lnTo>
                  <a:lnTo>
                    <a:pt x="248968" y="2036972"/>
                  </a:lnTo>
                  <a:lnTo>
                    <a:pt x="0" y="2036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02" name="Freeform 102"/>
            <p:cNvSpPr/>
            <p:nvPr/>
          </p:nvSpPr>
          <p:spPr>
            <a:xfrm rot="5400000">
              <a:off x="8920667" y="13131689"/>
              <a:ext cx="168640" cy="785277"/>
            </a:xfrm>
            <a:custGeom>
              <a:avLst/>
              <a:gdLst/>
              <a:ahLst/>
              <a:cxnLst/>
              <a:rect l="l" t="t" r="r" b="b"/>
              <a:pathLst>
                <a:path w="168640" h="785277">
                  <a:moveTo>
                    <a:pt x="0" y="0"/>
                  </a:moveTo>
                  <a:lnTo>
                    <a:pt x="168639" y="0"/>
                  </a:lnTo>
                  <a:lnTo>
                    <a:pt x="168639" y="785276"/>
                  </a:lnTo>
                  <a:lnTo>
                    <a:pt x="0" y="78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0" y="7711402"/>
              <a:ext cx="4385570" cy="2956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el estómago:</a:t>
              </a:r>
              <a:r>
                <a:rPr lang="en-US" sz="3633" spc="-78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</a:p>
            <a:p>
              <a:pPr>
                <a:lnSpc>
                  <a:spcPts val="4070"/>
                </a:lnSpc>
              </a:pP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¿Qué necesidades básicas o intereses insatisfechos están detrás de este problema?</a:t>
              </a:r>
            </a:p>
            <a:p>
              <a:pPr>
                <a:lnSpc>
                  <a:spcPts val="4288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>
                <a:lnSpc>
                  <a:spcPts val="3676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105589" y="249413"/>
              <a:ext cx="3599346" cy="2933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la cabeza: </a:t>
              </a:r>
            </a:p>
            <a:p>
              <a:pPr>
                <a:lnSpc>
                  <a:spcPts val="4070"/>
                </a:lnSpc>
              </a:pP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¿Qué creencias, ideas o suposiciones están sosteniendo este problema?</a:t>
              </a:r>
            </a:p>
            <a:p>
              <a:pPr algn="r">
                <a:lnSpc>
                  <a:spcPts val="3676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12273421" y="3949680"/>
              <a:ext cx="3771446" cy="2550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60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las manos:</a:t>
              </a:r>
            </a:p>
            <a:p>
              <a:pPr>
                <a:lnSpc>
                  <a:spcPts val="3489"/>
                </a:lnSpc>
              </a:pP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¿Qué acciones concretas han contribuido a generar o mantener este problema? </a:t>
              </a:r>
            </a:p>
            <a:p>
              <a:pPr>
                <a:lnSpc>
                  <a:spcPts val="3489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11595447" y="12968692"/>
              <a:ext cx="3959698" cy="397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</a:t>
              </a:r>
              <a:r>
                <a:rPr lang="en-US" sz="3633" b="1" spc="-78" err="1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los</a:t>
              </a: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pies:</a:t>
              </a:r>
            </a:p>
            <a:p>
              <a:pPr>
                <a:lnSpc>
                  <a:spcPts val="4070"/>
                </a:lnSpc>
              </a:pP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¿Hacia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dónde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está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llevando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este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problema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y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qué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caminos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posibles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existen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para </a:t>
              </a:r>
              <a:r>
                <a:rPr lang="en-US" sz="2907" spc="-64" err="1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solucionarlo</a:t>
              </a: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? </a:t>
              </a:r>
            </a:p>
            <a:p>
              <a:pPr>
                <a:lnSpc>
                  <a:spcPts val="4288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>
                <a:lnSpc>
                  <a:spcPts val="4288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>
                <a:lnSpc>
                  <a:spcPts val="3999"/>
                </a:lnSpc>
              </a:pPr>
              <a:endParaRPr lang="en-US" sz="2907" spc="-64">
                <a:solidFill>
                  <a:srgbClr val="1E1E1E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10686847" y="7274563"/>
              <a:ext cx="4725513" cy="213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60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 el corazón: </a:t>
              </a:r>
            </a:p>
            <a:p>
              <a:pPr>
                <a:lnSpc>
                  <a:spcPts val="3489"/>
                </a:lnSpc>
              </a:pPr>
              <a:r>
                <a:rPr lang="en-US" sz="2907" spc="-64">
                  <a:solidFill>
                    <a:srgbClr val="1E1E1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¿Qué sentimientos genera este problema en las personas afectadas y cómo influyen en su solución? </a:t>
              </a:r>
            </a:p>
          </p:txBody>
        </p:sp>
        <p:sp>
          <p:nvSpPr>
            <p:cNvPr id="108" name="AutoShape 108"/>
            <p:cNvSpPr/>
            <p:nvPr/>
          </p:nvSpPr>
          <p:spPr>
            <a:xfrm>
              <a:off x="2824958" y="622254"/>
              <a:ext cx="45062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09" name="AutoShape 109"/>
            <p:cNvSpPr/>
            <p:nvPr/>
          </p:nvSpPr>
          <p:spPr>
            <a:xfrm flipH="1">
              <a:off x="7318530" y="596854"/>
              <a:ext cx="0" cy="377744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10" name="AutoShape 110"/>
            <p:cNvSpPr/>
            <p:nvPr/>
          </p:nvSpPr>
          <p:spPr>
            <a:xfrm flipV="1">
              <a:off x="11948914" y="3137736"/>
              <a:ext cx="1891110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11" name="AutoShape 111"/>
            <p:cNvSpPr/>
            <p:nvPr/>
          </p:nvSpPr>
          <p:spPr>
            <a:xfrm>
              <a:off x="3240932" y="8012809"/>
              <a:ext cx="3947969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12" name="AutoShape 112"/>
            <p:cNvSpPr/>
            <p:nvPr/>
          </p:nvSpPr>
          <p:spPr>
            <a:xfrm>
              <a:off x="7781367" y="6826891"/>
              <a:ext cx="4390454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13" name="AutoShape 113"/>
            <p:cNvSpPr/>
            <p:nvPr/>
          </p:nvSpPr>
          <p:spPr>
            <a:xfrm>
              <a:off x="12146421" y="6826891"/>
              <a:ext cx="0" cy="447672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14" name="AutoShape 114"/>
            <p:cNvSpPr/>
            <p:nvPr/>
          </p:nvSpPr>
          <p:spPr>
            <a:xfrm>
              <a:off x="8659150" y="13708253"/>
              <a:ext cx="2450583" cy="749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15" name="AutoShape 115"/>
            <p:cNvSpPr/>
            <p:nvPr/>
          </p:nvSpPr>
          <p:spPr>
            <a:xfrm>
              <a:off x="11084333" y="13242045"/>
              <a:ext cx="0" cy="473698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16" name="AutoShape 116"/>
            <p:cNvSpPr/>
            <p:nvPr/>
          </p:nvSpPr>
          <p:spPr>
            <a:xfrm>
              <a:off x="11084333" y="13267445"/>
              <a:ext cx="4730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17" name="Freeform 117"/>
            <p:cNvSpPr/>
            <p:nvPr/>
          </p:nvSpPr>
          <p:spPr>
            <a:xfrm>
              <a:off x="3593167" y="0"/>
              <a:ext cx="3388617" cy="494459"/>
            </a:xfrm>
            <a:custGeom>
              <a:avLst/>
              <a:gdLst/>
              <a:ahLst/>
              <a:cxnLst/>
              <a:rect l="l" t="t" r="r" b="b"/>
              <a:pathLst>
                <a:path w="3388617" h="494459">
                  <a:moveTo>
                    <a:pt x="0" y="0"/>
                  </a:moveTo>
                  <a:lnTo>
                    <a:pt x="3388617" y="0"/>
                  </a:lnTo>
                  <a:lnTo>
                    <a:pt x="3388617" y="494459"/>
                  </a:lnTo>
                  <a:lnTo>
                    <a:pt x="0" y="4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</p:grpSp>
      <p:sp>
        <p:nvSpPr>
          <p:cNvPr id="119" name="Google Shape;63;p13">
            <a:extLst>
              <a:ext uri="{FF2B5EF4-FFF2-40B4-BE49-F238E27FC236}">
                <a16:creationId xmlns:a16="http://schemas.microsoft.com/office/drawing/2014/main" id="{4532AE79-9B1A-9EAD-A01F-6AD84AF78C51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120" name="Google Shape;63;p13">
            <a:extLst>
              <a:ext uri="{FF2B5EF4-FFF2-40B4-BE49-F238E27FC236}">
                <a16:creationId xmlns:a16="http://schemas.microsoft.com/office/drawing/2014/main" id="{8CA21290-09AC-652E-0581-4FF47DAC9132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121" name="Imagen 120" descr="Texto&#10;&#10;El contenido generado por IA puede ser incorrecto.">
            <a:extLst>
              <a:ext uri="{FF2B5EF4-FFF2-40B4-BE49-F238E27FC236}">
                <a16:creationId xmlns:a16="http://schemas.microsoft.com/office/drawing/2014/main" id="{5DA6BADA-7A96-715B-A2F0-ECF868B9F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id="{8B5CC43C-8AEA-25DC-D03F-A35559F74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40557CAB-2B60-460E-731C-CBEAD2D55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04BC962B-FCE1-622A-86AF-38E953936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125" name="Imagen 12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090F44C-4477-8876-D1F9-454617A85EC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F8727820-6298-A032-55AF-EAB3E20C08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57150" y="5955547"/>
            <a:ext cx="11983605" cy="12150677"/>
          </a:xfrm>
          <a:custGeom>
            <a:avLst/>
            <a:gdLst/>
            <a:ahLst/>
            <a:cxnLst/>
            <a:rect l="l" t="t" r="r" b="b"/>
            <a:pathLst>
              <a:path w="8243782" h="8358714">
                <a:moveTo>
                  <a:pt x="0" y="0"/>
                </a:moveTo>
                <a:lnTo>
                  <a:pt x="8243782" y="0"/>
                </a:lnTo>
                <a:lnTo>
                  <a:pt x="8243782" y="8358714"/>
                </a:lnTo>
                <a:lnTo>
                  <a:pt x="0" y="835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035"/>
          </a:p>
        </p:txBody>
      </p:sp>
      <p:grpSp>
        <p:nvGrpSpPr>
          <p:cNvPr id="3" name="Group 3"/>
          <p:cNvGrpSpPr/>
          <p:nvPr/>
        </p:nvGrpSpPr>
        <p:grpSpPr>
          <a:xfrm>
            <a:off x="1041161" y="10039838"/>
            <a:ext cx="10667634" cy="6856012"/>
            <a:chOff x="0" y="0"/>
            <a:chExt cx="8022446" cy="51559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22446" cy="5155968"/>
            </a:xfrm>
            <a:custGeom>
              <a:avLst/>
              <a:gdLst/>
              <a:ahLst/>
              <a:cxnLst/>
              <a:rect l="l" t="t" r="r" b="b"/>
              <a:pathLst>
                <a:path w="8022446" h="5155968">
                  <a:moveTo>
                    <a:pt x="0" y="0"/>
                  </a:moveTo>
                  <a:lnTo>
                    <a:pt x="8022446" y="0"/>
                  </a:lnTo>
                  <a:lnTo>
                    <a:pt x="8022446" y="5155968"/>
                  </a:lnTo>
                  <a:lnTo>
                    <a:pt x="0" y="51559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022446" cy="51559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Por medio de líderes de grupos ciudadanos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Página web de la alcaldía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Carteles en la alcaldía o salón comunal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Secretarías con acercamiento a ciudadanos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Puntos móviles de información en parques o ferias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Otras ¿cuáles?</a:t>
              </a:r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6483423" y="5642875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/>
          </a:p>
        </p:txBody>
      </p:sp>
      <p:grpSp>
        <p:nvGrpSpPr>
          <p:cNvPr id="7" name="Group 7"/>
          <p:cNvGrpSpPr/>
          <p:nvPr/>
        </p:nvGrpSpPr>
        <p:grpSpPr>
          <a:xfrm>
            <a:off x="57150" y="6100161"/>
            <a:ext cx="12442553" cy="4113842"/>
            <a:chOff x="0" y="0"/>
            <a:chExt cx="9357250" cy="30937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57250" cy="3093758"/>
            </a:xfrm>
            <a:custGeom>
              <a:avLst/>
              <a:gdLst/>
              <a:ahLst/>
              <a:cxnLst/>
              <a:rect l="l" t="t" r="r" b="b"/>
              <a:pathLst>
                <a:path w="9357250" h="3093758">
                  <a:moveTo>
                    <a:pt x="0" y="0"/>
                  </a:moveTo>
                  <a:lnTo>
                    <a:pt x="9357250" y="0"/>
                  </a:lnTo>
                  <a:lnTo>
                    <a:pt x="9357250" y="3093758"/>
                  </a:lnTo>
                  <a:lnTo>
                    <a:pt x="0" y="30937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9357250" cy="30842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32"/>
                </a:lnSpc>
              </a:pPr>
              <a:r>
                <a:rPr lang="en-US" sz="4360">
                  <a:latin typeface="Montserrat"/>
                  <a:ea typeface="Montserrat"/>
                  <a:cs typeface="Montserrat"/>
                  <a:sym typeface="Montserrat"/>
                </a:rPr>
                <a:t>Facebook</a:t>
              </a:r>
            </a:p>
            <a:p>
              <a:pPr algn="ctr">
                <a:lnSpc>
                  <a:spcPts val="5232"/>
                </a:lnSpc>
              </a:pPr>
              <a:r>
                <a:rPr lang="en-US" sz="4360">
                  <a:latin typeface="Montserrat"/>
                  <a:ea typeface="Montserrat"/>
                  <a:cs typeface="Montserrat"/>
                  <a:sym typeface="Montserrat"/>
                </a:rPr>
                <a:t> Instagram</a:t>
              </a:r>
            </a:p>
            <a:p>
              <a:pPr algn="ctr">
                <a:lnSpc>
                  <a:spcPts val="5232"/>
                </a:lnSpc>
              </a:pPr>
              <a:r>
                <a:rPr lang="en-US" sz="4360">
                  <a:latin typeface="Montserrat"/>
                  <a:ea typeface="Montserrat"/>
                  <a:cs typeface="Montserrat"/>
                  <a:sym typeface="Montserrat"/>
                </a:rPr>
                <a:t>WhatsApp</a:t>
              </a:r>
            </a:p>
            <a:p>
              <a:pPr algn="ctr">
                <a:lnSpc>
                  <a:spcPts val="5232"/>
                </a:lnSpc>
              </a:pPr>
              <a:r>
                <a:rPr lang="en-US" sz="4360">
                  <a:latin typeface="Montserrat"/>
                  <a:ea typeface="Montserrat"/>
                  <a:cs typeface="Montserrat"/>
                  <a:sym typeface="Montserrat"/>
                </a:rPr>
                <a:t>TikToks informativos</a:t>
              </a:r>
            </a:p>
            <a:p>
              <a:pPr algn="ctr">
                <a:lnSpc>
                  <a:spcPts val="5232"/>
                </a:lnSpc>
              </a:pPr>
              <a:r>
                <a:rPr lang="en-US" sz="4360">
                  <a:latin typeface="Montserrat"/>
                  <a:ea typeface="Montserrat"/>
                  <a:cs typeface="Montserrat"/>
                  <a:sym typeface="Montserrat"/>
                </a:rPr>
                <a:t>Correo electrónico</a:t>
              </a:r>
            </a:p>
            <a:p>
              <a:pPr algn="ctr">
                <a:lnSpc>
                  <a:spcPts val="5232"/>
                </a:lnSpc>
              </a:pPr>
              <a:r>
                <a:rPr lang="en-US" sz="4360">
                  <a:latin typeface="Montserrat"/>
                  <a:ea typeface="Montserrat"/>
                  <a:cs typeface="Montserrat"/>
                  <a:sym typeface="Montserrat"/>
                </a:rPr>
                <a:t>Boletines digitales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89215" y="19903675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49607" y="19970411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52216" y="3541529"/>
            <a:ext cx="29241945" cy="72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4421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Clasifica del 0 al 5 los medios por los que te informas habitualmente, donde 0 es 'casi nunca' y 5 es 'siempre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44874" y="5159983"/>
            <a:ext cx="8580334" cy="83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6"/>
              </a:lnSpc>
            </a:pPr>
            <a:r>
              <a:rPr lang="en-US" sz="5089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POSIBLES RESPUESTAS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27422" y="2340207"/>
            <a:ext cx="31252558" cy="119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74"/>
              </a:lnSpc>
            </a:pPr>
            <a:r>
              <a:rPr lang="en-US" sz="726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¿Por cuál de los siguientes medios suele informarse habitualmente?</a:t>
            </a:r>
          </a:p>
        </p:txBody>
      </p:sp>
      <p:sp>
        <p:nvSpPr>
          <p:cNvPr id="24" name="AutoShape 24"/>
          <p:cNvSpPr/>
          <p:nvPr/>
        </p:nvSpPr>
        <p:spPr>
          <a:xfrm flipV="1">
            <a:off x="20883525" y="5555943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/>
          </a:p>
        </p:txBody>
      </p:sp>
      <p:sp>
        <p:nvSpPr>
          <p:cNvPr id="25" name="AutoShape 25"/>
          <p:cNvSpPr/>
          <p:nvPr/>
        </p:nvSpPr>
        <p:spPr>
          <a:xfrm flipV="1">
            <a:off x="25286570" y="5555943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/>
          </a:p>
        </p:txBody>
      </p:sp>
      <p:sp>
        <p:nvSpPr>
          <p:cNvPr id="26" name="AutoShape 26"/>
          <p:cNvSpPr/>
          <p:nvPr/>
        </p:nvSpPr>
        <p:spPr>
          <a:xfrm flipV="1">
            <a:off x="29689615" y="5642875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/>
          </a:p>
        </p:txBody>
      </p:sp>
      <p:sp>
        <p:nvSpPr>
          <p:cNvPr id="27" name="AutoShape 27"/>
          <p:cNvSpPr/>
          <p:nvPr/>
        </p:nvSpPr>
        <p:spPr>
          <a:xfrm flipH="1" flipV="1">
            <a:off x="11221034" y="19378435"/>
            <a:ext cx="23685363" cy="58938"/>
          </a:xfrm>
          <a:prstGeom prst="line">
            <a:avLst/>
          </a:prstGeom>
          <a:ln w="180975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035"/>
          </a:p>
        </p:txBody>
      </p:sp>
      <p:sp>
        <p:nvSpPr>
          <p:cNvPr id="28" name="TextBox 28"/>
          <p:cNvSpPr txBox="1"/>
          <p:nvPr/>
        </p:nvSpPr>
        <p:spPr>
          <a:xfrm>
            <a:off x="18743169" y="21272241"/>
            <a:ext cx="9175159" cy="65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9"/>
              </a:lnSpc>
            </a:pPr>
            <a:r>
              <a:rPr lang="en-US" sz="3985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Frecuencia de uso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070477" y="19983538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268343" y="19983538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470578" y="20050861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3874921" y="19983538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3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2091929" y="17878918"/>
            <a:ext cx="8566099" cy="2529489"/>
            <a:chOff x="0" y="0"/>
            <a:chExt cx="6442016" cy="190226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442016" cy="1902267"/>
            </a:xfrm>
            <a:custGeom>
              <a:avLst/>
              <a:gdLst/>
              <a:ahLst/>
              <a:cxnLst/>
              <a:rect l="l" t="t" r="r" b="b"/>
              <a:pathLst>
                <a:path w="6442016" h="1902267">
                  <a:moveTo>
                    <a:pt x="0" y="0"/>
                  </a:moveTo>
                  <a:lnTo>
                    <a:pt x="6442016" y="0"/>
                  </a:lnTo>
                  <a:lnTo>
                    <a:pt x="6442016" y="1902267"/>
                  </a:lnTo>
                  <a:lnTo>
                    <a:pt x="0" y="19022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6442016" cy="190226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104"/>
                </a:lnSpc>
              </a:pPr>
              <a:r>
                <a:rPr lang="en-US" sz="5086" b="1">
                  <a:latin typeface="Montserrat Bold"/>
                  <a:ea typeface="Montserrat Bold"/>
                  <a:cs typeface="Montserrat Bold"/>
                  <a:sym typeface="Montserrat Bold"/>
                </a:rPr>
                <a:t>¡ Escribe tu respuesta en una nota adhesiva y ubicala en la escala !</a:t>
              </a:r>
            </a:p>
          </p:txBody>
        </p:sp>
      </p:grpSp>
      <p:sp>
        <p:nvSpPr>
          <p:cNvPr id="21" name="Freeform 2"/>
          <p:cNvSpPr/>
          <p:nvPr/>
        </p:nvSpPr>
        <p:spPr>
          <a:xfrm>
            <a:off x="5998496" y="7644110"/>
            <a:ext cx="11983605" cy="12150677"/>
          </a:xfrm>
          <a:custGeom>
            <a:avLst/>
            <a:gdLst/>
            <a:ahLst/>
            <a:cxnLst/>
            <a:rect l="l" t="t" r="r" b="b"/>
            <a:pathLst>
              <a:path w="8243782" h="8358714">
                <a:moveTo>
                  <a:pt x="0" y="0"/>
                </a:moveTo>
                <a:lnTo>
                  <a:pt x="8243782" y="0"/>
                </a:lnTo>
                <a:lnTo>
                  <a:pt x="8243782" y="8358714"/>
                </a:lnTo>
                <a:lnTo>
                  <a:pt x="0" y="835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035"/>
          </a:p>
        </p:txBody>
      </p:sp>
      <p:grpSp>
        <p:nvGrpSpPr>
          <p:cNvPr id="22" name="Group 3"/>
          <p:cNvGrpSpPr/>
          <p:nvPr/>
        </p:nvGrpSpPr>
        <p:grpSpPr>
          <a:xfrm>
            <a:off x="1041161" y="10039838"/>
            <a:ext cx="10667634" cy="6856012"/>
            <a:chOff x="0" y="0"/>
            <a:chExt cx="8022446" cy="5155968"/>
          </a:xfrm>
        </p:grpSpPr>
        <p:sp>
          <p:nvSpPr>
            <p:cNvPr id="23" name="Freeform 4"/>
            <p:cNvSpPr/>
            <p:nvPr/>
          </p:nvSpPr>
          <p:spPr>
            <a:xfrm>
              <a:off x="0" y="0"/>
              <a:ext cx="8022446" cy="5155968"/>
            </a:xfrm>
            <a:custGeom>
              <a:avLst/>
              <a:gdLst/>
              <a:ahLst/>
              <a:cxnLst/>
              <a:rect l="l" t="t" r="r" b="b"/>
              <a:pathLst>
                <a:path w="8022446" h="5155968">
                  <a:moveTo>
                    <a:pt x="0" y="0"/>
                  </a:moveTo>
                  <a:lnTo>
                    <a:pt x="8022446" y="0"/>
                  </a:lnTo>
                  <a:lnTo>
                    <a:pt x="8022446" y="5155968"/>
                  </a:lnTo>
                  <a:lnTo>
                    <a:pt x="0" y="51559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36" name="TextBox 5"/>
            <p:cNvSpPr txBox="1"/>
            <p:nvPr/>
          </p:nvSpPr>
          <p:spPr>
            <a:xfrm>
              <a:off x="0" y="0"/>
              <a:ext cx="8022446" cy="51559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Por medio de líderes de grupos ciudadanos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Página web de la alcaldía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Carteles en la alcaldía o salón comunal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Secretarías con acercamiento a ciudadanos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Puntos móviles de información en parques o ferias</a:t>
              </a:r>
            </a:p>
            <a:p>
              <a:pPr algn="ctr">
                <a:lnSpc>
                  <a:spcPts val="5233"/>
                </a:lnSpc>
              </a:pPr>
              <a:r>
                <a:rPr lang="en-US" sz="4361">
                  <a:latin typeface="Montserrat"/>
                  <a:ea typeface="Montserrat"/>
                  <a:cs typeface="Montserrat"/>
                  <a:sym typeface="Montserrat"/>
                </a:rPr>
                <a:t>Otras ¿cuáles?</a:t>
              </a:r>
            </a:p>
          </p:txBody>
        </p:sp>
      </p:grpSp>
      <p:sp>
        <p:nvSpPr>
          <p:cNvPr id="37" name="AutoShape 6"/>
          <p:cNvSpPr/>
          <p:nvPr/>
        </p:nvSpPr>
        <p:spPr>
          <a:xfrm flipV="1">
            <a:off x="16483423" y="5642875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/>
          </a:p>
        </p:txBody>
      </p:sp>
      <p:sp>
        <p:nvSpPr>
          <p:cNvPr id="41" name="TextBox 10"/>
          <p:cNvSpPr txBox="1"/>
          <p:nvPr/>
        </p:nvSpPr>
        <p:spPr>
          <a:xfrm>
            <a:off x="10389215" y="19903675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0</a:t>
            </a:r>
          </a:p>
        </p:txBody>
      </p:sp>
      <p:sp>
        <p:nvSpPr>
          <p:cNvPr id="50" name="TextBox 11"/>
          <p:cNvSpPr txBox="1"/>
          <p:nvPr/>
        </p:nvSpPr>
        <p:spPr>
          <a:xfrm>
            <a:off x="32949607" y="19970411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5</a:t>
            </a:r>
          </a:p>
        </p:txBody>
      </p:sp>
      <p:sp>
        <p:nvSpPr>
          <p:cNvPr id="51" name="TextBox 12"/>
          <p:cNvSpPr txBox="1"/>
          <p:nvPr/>
        </p:nvSpPr>
        <p:spPr>
          <a:xfrm>
            <a:off x="3752216" y="3541529"/>
            <a:ext cx="29241945" cy="72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4421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Clasifica del 0 al 5 los medios por los que te informas habitualmente, donde 0 es 'casi nunca' y 5 es 'siempre</a:t>
            </a:r>
          </a:p>
        </p:txBody>
      </p:sp>
      <p:sp>
        <p:nvSpPr>
          <p:cNvPr id="52" name="TextBox 13"/>
          <p:cNvSpPr txBox="1"/>
          <p:nvPr/>
        </p:nvSpPr>
        <p:spPr>
          <a:xfrm>
            <a:off x="2144874" y="5159983"/>
            <a:ext cx="8580334" cy="83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6"/>
              </a:lnSpc>
            </a:pPr>
            <a:r>
              <a:rPr lang="en-US" sz="5089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POSIBLES RESPUESTAS</a:t>
            </a:r>
          </a:p>
        </p:txBody>
      </p:sp>
      <p:sp>
        <p:nvSpPr>
          <p:cNvPr id="53" name="TextBox 14"/>
          <p:cNvSpPr txBox="1"/>
          <p:nvPr/>
        </p:nvSpPr>
        <p:spPr>
          <a:xfrm>
            <a:off x="2727422" y="2340207"/>
            <a:ext cx="31252558" cy="119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74"/>
              </a:lnSpc>
            </a:pPr>
            <a:r>
              <a:rPr lang="en-US" sz="726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¿Por </a:t>
            </a:r>
            <a:r>
              <a:rPr lang="en-US" sz="7267" b="1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cuál</a:t>
            </a:r>
            <a:r>
              <a:rPr lang="en-US" sz="726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de </a:t>
            </a:r>
            <a:r>
              <a:rPr lang="en-US" sz="7267" b="1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los</a:t>
            </a:r>
            <a:r>
              <a:rPr lang="en-US" sz="726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7267" b="1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siguientes</a:t>
            </a:r>
            <a:r>
              <a:rPr lang="en-US" sz="726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7267" b="1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medios</a:t>
            </a:r>
            <a:r>
              <a:rPr lang="en-US" sz="726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7267" b="1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suele</a:t>
            </a:r>
            <a:r>
              <a:rPr lang="en-US" sz="726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7267" b="1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informarse</a:t>
            </a:r>
            <a:r>
              <a:rPr lang="en-US" sz="726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7267" b="1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habitualmente</a:t>
            </a:r>
            <a:r>
              <a:rPr lang="en-US" sz="726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?</a:t>
            </a:r>
          </a:p>
        </p:txBody>
      </p:sp>
      <p:sp>
        <p:nvSpPr>
          <p:cNvPr id="54" name="AutoShape 24"/>
          <p:cNvSpPr/>
          <p:nvPr/>
        </p:nvSpPr>
        <p:spPr>
          <a:xfrm flipV="1">
            <a:off x="20883525" y="5555943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/>
          </a:p>
        </p:txBody>
      </p:sp>
      <p:sp>
        <p:nvSpPr>
          <p:cNvPr id="55" name="AutoShape 25"/>
          <p:cNvSpPr/>
          <p:nvPr/>
        </p:nvSpPr>
        <p:spPr>
          <a:xfrm flipV="1">
            <a:off x="25286570" y="5555943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/>
          </a:p>
        </p:txBody>
      </p:sp>
      <p:sp>
        <p:nvSpPr>
          <p:cNvPr id="15" name="AutoShape 26"/>
          <p:cNvSpPr/>
          <p:nvPr/>
        </p:nvSpPr>
        <p:spPr>
          <a:xfrm flipV="1">
            <a:off x="29689615" y="5642875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/>
          </a:p>
        </p:txBody>
      </p:sp>
      <p:sp>
        <p:nvSpPr>
          <p:cNvPr id="16" name="AutoShape 27"/>
          <p:cNvSpPr/>
          <p:nvPr/>
        </p:nvSpPr>
        <p:spPr>
          <a:xfrm flipH="1" flipV="1">
            <a:off x="11221034" y="19378435"/>
            <a:ext cx="23685363" cy="58938"/>
          </a:xfrm>
          <a:prstGeom prst="line">
            <a:avLst/>
          </a:prstGeom>
          <a:ln w="180975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035"/>
          </a:p>
        </p:txBody>
      </p:sp>
      <p:sp>
        <p:nvSpPr>
          <p:cNvPr id="17" name="TextBox 28"/>
          <p:cNvSpPr txBox="1"/>
          <p:nvPr/>
        </p:nvSpPr>
        <p:spPr>
          <a:xfrm>
            <a:off x="18743169" y="21272241"/>
            <a:ext cx="9175159" cy="65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9"/>
              </a:lnSpc>
            </a:pPr>
            <a:r>
              <a:rPr lang="en-US" sz="3985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Frecuencia de uso</a:t>
            </a:r>
          </a:p>
        </p:txBody>
      </p:sp>
      <p:sp>
        <p:nvSpPr>
          <p:cNvPr id="18" name="TextBox 29"/>
          <p:cNvSpPr txBox="1"/>
          <p:nvPr/>
        </p:nvSpPr>
        <p:spPr>
          <a:xfrm>
            <a:off x="15070477" y="19983538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28268343" y="19983538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4</a:t>
            </a:r>
          </a:p>
        </p:txBody>
      </p:sp>
      <p:sp>
        <p:nvSpPr>
          <p:cNvPr id="20" name="TextBox 31"/>
          <p:cNvSpPr txBox="1"/>
          <p:nvPr/>
        </p:nvSpPr>
        <p:spPr>
          <a:xfrm>
            <a:off x="19470578" y="20050861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2</a:t>
            </a:r>
          </a:p>
        </p:txBody>
      </p:sp>
      <p:sp>
        <p:nvSpPr>
          <p:cNvPr id="56" name="TextBox 32"/>
          <p:cNvSpPr txBox="1"/>
          <p:nvPr/>
        </p:nvSpPr>
        <p:spPr>
          <a:xfrm>
            <a:off x="23874921" y="19983538"/>
            <a:ext cx="2825891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3</a:t>
            </a:r>
          </a:p>
        </p:txBody>
      </p:sp>
      <p:grpSp>
        <p:nvGrpSpPr>
          <p:cNvPr id="58" name="Group 33"/>
          <p:cNvGrpSpPr/>
          <p:nvPr/>
        </p:nvGrpSpPr>
        <p:grpSpPr>
          <a:xfrm>
            <a:off x="2091929" y="17878918"/>
            <a:ext cx="8566099" cy="2529489"/>
            <a:chOff x="0" y="0"/>
            <a:chExt cx="6442016" cy="1902267"/>
          </a:xfrm>
        </p:grpSpPr>
        <p:sp>
          <p:nvSpPr>
            <p:cNvPr id="59" name="Freeform 34"/>
            <p:cNvSpPr/>
            <p:nvPr/>
          </p:nvSpPr>
          <p:spPr>
            <a:xfrm>
              <a:off x="0" y="0"/>
              <a:ext cx="6442016" cy="1902267"/>
            </a:xfrm>
            <a:custGeom>
              <a:avLst/>
              <a:gdLst/>
              <a:ahLst/>
              <a:cxnLst/>
              <a:rect l="l" t="t" r="r" b="b"/>
              <a:pathLst>
                <a:path w="6442016" h="1902267">
                  <a:moveTo>
                    <a:pt x="0" y="0"/>
                  </a:moveTo>
                  <a:lnTo>
                    <a:pt x="6442016" y="0"/>
                  </a:lnTo>
                  <a:lnTo>
                    <a:pt x="6442016" y="1902267"/>
                  </a:lnTo>
                  <a:lnTo>
                    <a:pt x="0" y="19022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57" name="TextBox 35"/>
            <p:cNvSpPr txBox="1"/>
            <p:nvPr/>
          </p:nvSpPr>
          <p:spPr>
            <a:xfrm>
              <a:off x="0" y="0"/>
              <a:ext cx="6442016" cy="190226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104"/>
                </a:lnSpc>
              </a:pPr>
              <a:r>
                <a:rPr lang="en-US" sz="5086" b="1">
                  <a:latin typeface="Montserrat Bold"/>
                  <a:ea typeface="Montserrat Bold"/>
                  <a:cs typeface="Montserrat Bold"/>
                  <a:sym typeface="Montserrat Bold"/>
                </a:rPr>
                <a:t>¡ Escribe tu respuesta en una nota adhesiva y ubicala en la escala !</a:t>
              </a:r>
            </a:p>
          </p:txBody>
        </p:sp>
      </p:grpSp>
      <p:sp>
        <p:nvSpPr>
          <p:cNvPr id="42" name="Google Shape;63;p13">
            <a:extLst>
              <a:ext uri="{FF2B5EF4-FFF2-40B4-BE49-F238E27FC236}">
                <a16:creationId xmlns:a16="http://schemas.microsoft.com/office/drawing/2014/main" id="{14B2D260-CC23-859E-9B85-9D07B0252EA9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43" name="Google Shape;63;p13">
            <a:extLst>
              <a:ext uri="{FF2B5EF4-FFF2-40B4-BE49-F238E27FC236}">
                <a16:creationId xmlns:a16="http://schemas.microsoft.com/office/drawing/2014/main" id="{6EA36F32-2DE9-4A8F-CCC2-979C451BA7A5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44" name="Imagen 43" descr="Texto&#10;&#10;El contenido generado por IA puede ser incorrecto.">
            <a:extLst>
              <a:ext uri="{FF2B5EF4-FFF2-40B4-BE49-F238E27FC236}">
                <a16:creationId xmlns:a16="http://schemas.microsoft.com/office/drawing/2014/main" id="{501DAA12-9460-9282-1E37-B04C48454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2E83D34-11E1-1908-56BD-5730C52EC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758FB9A-D8C4-5A07-BAE4-89DAEBD6D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010DDF9C-0B9D-DBB2-1F86-5079880E82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48" name="Imagen 47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F58C9D1-1FC6-8D98-5BD3-EE8ECA9FD0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4092F0E9-0A27-C67B-E7C4-D346186EE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63286" y="0"/>
            <a:ext cx="7775375" cy="25199975"/>
            <a:chOff x="0" y="0"/>
            <a:chExt cx="1134767" cy="31725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4767" cy="3172542"/>
            </a:xfrm>
            <a:custGeom>
              <a:avLst/>
              <a:gdLst/>
              <a:ahLst/>
              <a:cxnLst/>
              <a:rect l="l" t="t" r="r" b="b"/>
              <a:pathLst>
                <a:path w="1134767" h="3172542">
                  <a:moveTo>
                    <a:pt x="0" y="0"/>
                  </a:moveTo>
                  <a:lnTo>
                    <a:pt x="1134767" y="0"/>
                  </a:lnTo>
                  <a:lnTo>
                    <a:pt x="1134767" y="3172542"/>
                  </a:lnTo>
                  <a:lnTo>
                    <a:pt x="0" y="3172542"/>
                  </a:lnTo>
                  <a:close/>
                </a:path>
              </a:pathLst>
            </a:custGeom>
            <a:solidFill>
              <a:srgbClr val="018B3A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34767" cy="3172542"/>
            </a:xfrm>
            <a:prstGeom prst="rect">
              <a:avLst/>
            </a:prstGeom>
          </p:spPr>
          <p:txBody>
            <a:bodyPr lIns="78239" tIns="78239" rIns="78239" bIns="78239" rtlCol="0" anchor="ctr"/>
            <a:lstStyle/>
            <a:p>
              <a:pPr algn="ctr">
                <a:lnSpc>
                  <a:spcPts val="5139"/>
                </a:lnSpc>
              </a:pPr>
              <a:endParaRPr sz="2035"/>
            </a:p>
          </p:txBody>
        </p:sp>
      </p:grpSp>
      <p:sp>
        <p:nvSpPr>
          <p:cNvPr id="5" name="AutoShape 5"/>
          <p:cNvSpPr/>
          <p:nvPr/>
        </p:nvSpPr>
        <p:spPr>
          <a:xfrm>
            <a:off x="21687275" y="6221616"/>
            <a:ext cx="58340" cy="16457304"/>
          </a:xfrm>
          <a:prstGeom prst="line">
            <a:avLst/>
          </a:prstGeom>
          <a:ln w="19050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035"/>
          </a:p>
        </p:txBody>
      </p:sp>
      <p:sp>
        <p:nvSpPr>
          <p:cNvPr id="6" name="AutoShape 6"/>
          <p:cNvSpPr/>
          <p:nvPr/>
        </p:nvSpPr>
        <p:spPr>
          <a:xfrm>
            <a:off x="7871790" y="15338299"/>
            <a:ext cx="27792000" cy="59187"/>
          </a:xfrm>
          <a:prstGeom prst="line">
            <a:avLst/>
          </a:prstGeom>
          <a:ln w="19050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035"/>
          </a:p>
        </p:txBody>
      </p:sp>
      <p:grpSp>
        <p:nvGrpSpPr>
          <p:cNvPr id="7" name="Group 7"/>
          <p:cNvGrpSpPr/>
          <p:nvPr/>
        </p:nvGrpSpPr>
        <p:grpSpPr>
          <a:xfrm>
            <a:off x="7928261" y="15829980"/>
            <a:ext cx="13139683" cy="7060900"/>
            <a:chOff x="0" y="0"/>
            <a:chExt cx="8581263" cy="45453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1263" cy="4545330"/>
            </a:xfrm>
            <a:custGeom>
              <a:avLst/>
              <a:gdLst/>
              <a:ahLst/>
              <a:cxnLst/>
              <a:rect l="l" t="t" r="r" b="b"/>
              <a:pathLst>
                <a:path w="8581263" h="4545330">
                  <a:moveTo>
                    <a:pt x="0" y="210058"/>
                  </a:moveTo>
                  <a:cubicBezTo>
                    <a:pt x="0" y="93980"/>
                    <a:pt x="94488" y="0"/>
                    <a:pt x="210820" y="0"/>
                  </a:cubicBezTo>
                  <a:lnTo>
                    <a:pt x="8370443" y="0"/>
                  </a:lnTo>
                  <a:lnTo>
                    <a:pt x="8370443" y="19050"/>
                  </a:lnTo>
                  <a:lnTo>
                    <a:pt x="8370443" y="0"/>
                  </a:lnTo>
                  <a:cubicBezTo>
                    <a:pt x="8486775" y="0"/>
                    <a:pt x="8581263" y="93980"/>
                    <a:pt x="8581263" y="210058"/>
                  </a:cubicBezTo>
                  <a:lnTo>
                    <a:pt x="8581263" y="4335145"/>
                  </a:lnTo>
                  <a:lnTo>
                    <a:pt x="8562213" y="4335145"/>
                  </a:lnTo>
                  <a:lnTo>
                    <a:pt x="8581263" y="4335145"/>
                  </a:lnTo>
                  <a:cubicBezTo>
                    <a:pt x="8581263" y="4451223"/>
                    <a:pt x="8486775" y="4545203"/>
                    <a:pt x="8370443" y="4545203"/>
                  </a:cubicBezTo>
                  <a:lnTo>
                    <a:pt x="8370443" y="4526153"/>
                  </a:lnTo>
                  <a:lnTo>
                    <a:pt x="8370443" y="4545203"/>
                  </a:lnTo>
                  <a:lnTo>
                    <a:pt x="210820" y="4545203"/>
                  </a:lnTo>
                  <a:lnTo>
                    <a:pt x="210820" y="4526153"/>
                  </a:lnTo>
                  <a:lnTo>
                    <a:pt x="210820" y="4545203"/>
                  </a:lnTo>
                  <a:cubicBezTo>
                    <a:pt x="94488" y="4545330"/>
                    <a:pt x="0" y="4451350"/>
                    <a:pt x="0" y="4335145"/>
                  </a:cubicBezTo>
                  <a:lnTo>
                    <a:pt x="0" y="210058"/>
                  </a:lnTo>
                  <a:lnTo>
                    <a:pt x="19050" y="210058"/>
                  </a:lnTo>
                  <a:lnTo>
                    <a:pt x="0" y="210058"/>
                  </a:lnTo>
                  <a:moveTo>
                    <a:pt x="38100" y="210058"/>
                  </a:moveTo>
                  <a:lnTo>
                    <a:pt x="38100" y="4335145"/>
                  </a:lnTo>
                  <a:lnTo>
                    <a:pt x="19050" y="4335145"/>
                  </a:lnTo>
                  <a:lnTo>
                    <a:pt x="38100" y="4335145"/>
                  </a:lnTo>
                  <a:cubicBezTo>
                    <a:pt x="38100" y="4430014"/>
                    <a:pt x="115443" y="4507103"/>
                    <a:pt x="210820" y="4507103"/>
                  </a:cubicBezTo>
                  <a:lnTo>
                    <a:pt x="8370443" y="4507103"/>
                  </a:lnTo>
                  <a:cubicBezTo>
                    <a:pt x="8465948" y="4507103"/>
                    <a:pt x="8543163" y="4430014"/>
                    <a:pt x="8543163" y="4335145"/>
                  </a:cubicBezTo>
                  <a:lnTo>
                    <a:pt x="8543163" y="210058"/>
                  </a:lnTo>
                  <a:lnTo>
                    <a:pt x="8562213" y="210058"/>
                  </a:lnTo>
                  <a:lnTo>
                    <a:pt x="8543163" y="210058"/>
                  </a:lnTo>
                  <a:cubicBezTo>
                    <a:pt x="8543163" y="115189"/>
                    <a:pt x="8465820" y="38100"/>
                    <a:pt x="8370443" y="38100"/>
                  </a:cubicBezTo>
                  <a:lnTo>
                    <a:pt x="210820" y="38100"/>
                  </a:lnTo>
                  <a:lnTo>
                    <a:pt x="210820" y="19050"/>
                  </a:lnTo>
                  <a:lnTo>
                    <a:pt x="210820" y="38100"/>
                  </a:lnTo>
                  <a:cubicBezTo>
                    <a:pt x="115443" y="38100"/>
                    <a:pt x="38100" y="115189"/>
                    <a:pt x="38100" y="21005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O" sz="2035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343595" y="15834477"/>
            <a:ext cx="13139683" cy="7060900"/>
            <a:chOff x="0" y="0"/>
            <a:chExt cx="8581263" cy="45453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81263" cy="4545330"/>
            </a:xfrm>
            <a:custGeom>
              <a:avLst/>
              <a:gdLst/>
              <a:ahLst/>
              <a:cxnLst/>
              <a:rect l="l" t="t" r="r" b="b"/>
              <a:pathLst>
                <a:path w="8581263" h="4545330">
                  <a:moveTo>
                    <a:pt x="0" y="210058"/>
                  </a:moveTo>
                  <a:cubicBezTo>
                    <a:pt x="0" y="93980"/>
                    <a:pt x="94488" y="0"/>
                    <a:pt x="210820" y="0"/>
                  </a:cubicBezTo>
                  <a:lnTo>
                    <a:pt x="8370443" y="0"/>
                  </a:lnTo>
                  <a:lnTo>
                    <a:pt x="8370443" y="19050"/>
                  </a:lnTo>
                  <a:lnTo>
                    <a:pt x="8370443" y="0"/>
                  </a:lnTo>
                  <a:cubicBezTo>
                    <a:pt x="8486775" y="0"/>
                    <a:pt x="8581263" y="93980"/>
                    <a:pt x="8581263" y="210058"/>
                  </a:cubicBezTo>
                  <a:lnTo>
                    <a:pt x="8581263" y="4335145"/>
                  </a:lnTo>
                  <a:lnTo>
                    <a:pt x="8562213" y="4335145"/>
                  </a:lnTo>
                  <a:lnTo>
                    <a:pt x="8581263" y="4335145"/>
                  </a:lnTo>
                  <a:cubicBezTo>
                    <a:pt x="8581263" y="4451223"/>
                    <a:pt x="8486775" y="4545203"/>
                    <a:pt x="8370443" y="4545203"/>
                  </a:cubicBezTo>
                  <a:lnTo>
                    <a:pt x="8370443" y="4526153"/>
                  </a:lnTo>
                  <a:lnTo>
                    <a:pt x="8370443" y="4545203"/>
                  </a:lnTo>
                  <a:lnTo>
                    <a:pt x="210820" y="4545203"/>
                  </a:lnTo>
                  <a:lnTo>
                    <a:pt x="210820" y="4526153"/>
                  </a:lnTo>
                  <a:lnTo>
                    <a:pt x="210820" y="4545203"/>
                  </a:lnTo>
                  <a:cubicBezTo>
                    <a:pt x="94488" y="4545330"/>
                    <a:pt x="0" y="4451350"/>
                    <a:pt x="0" y="4335145"/>
                  </a:cubicBezTo>
                  <a:lnTo>
                    <a:pt x="0" y="210058"/>
                  </a:lnTo>
                  <a:lnTo>
                    <a:pt x="19050" y="210058"/>
                  </a:lnTo>
                  <a:lnTo>
                    <a:pt x="0" y="210058"/>
                  </a:lnTo>
                  <a:moveTo>
                    <a:pt x="38100" y="210058"/>
                  </a:moveTo>
                  <a:lnTo>
                    <a:pt x="38100" y="4335145"/>
                  </a:lnTo>
                  <a:lnTo>
                    <a:pt x="19050" y="4335145"/>
                  </a:lnTo>
                  <a:lnTo>
                    <a:pt x="38100" y="4335145"/>
                  </a:lnTo>
                  <a:cubicBezTo>
                    <a:pt x="38100" y="4430014"/>
                    <a:pt x="115443" y="4507103"/>
                    <a:pt x="210820" y="4507103"/>
                  </a:cubicBezTo>
                  <a:lnTo>
                    <a:pt x="8370443" y="4507103"/>
                  </a:lnTo>
                  <a:cubicBezTo>
                    <a:pt x="8465948" y="4507103"/>
                    <a:pt x="8543163" y="4430014"/>
                    <a:pt x="8543163" y="4335145"/>
                  </a:cubicBezTo>
                  <a:lnTo>
                    <a:pt x="8543163" y="210058"/>
                  </a:lnTo>
                  <a:lnTo>
                    <a:pt x="8562213" y="210058"/>
                  </a:lnTo>
                  <a:lnTo>
                    <a:pt x="8543163" y="210058"/>
                  </a:lnTo>
                  <a:cubicBezTo>
                    <a:pt x="8543163" y="115189"/>
                    <a:pt x="8465820" y="38100"/>
                    <a:pt x="8370443" y="38100"/>
                  </a:cubicBezTo>
                  <a:lnTo>
                    <a:pt x="210820" y="38100"/>
                  </a:lnTo>
                  <a:lnTo>
                    <a:pt x="210820" y="19050"/>
                  </a:lnTo>
                  <a:lnTo>
                    <a:pt x="210820" y="38100"/>
                  </a:lnTo>
                  <a:cubicBezTo>
                    <a:pt x="115443" y="38100"/>
                    <a:pt x="38100" y="115189"/>
                    <a:pt x="38100" y="21005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O" sz="2035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02376" y="7887932"/>
            <a:ext cx="13139683" cy="7060900"/>
            <a:chOff x="0" y="0"/>
            <a:chExt cx="8581263" cy="45453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81263" cy="4545330"/>
            </a:xfrm>
            <a:custGeom>
              <a:avLst/>
              <a:gdLst/>
              <a:ahLst/>
              <a:cxnLst/>
              <a:rect l="l" t="t" r="r" b="b"/>
              <a:pathLst>
                <a:path w="8581263" h="4545330">
                  <a:moveTo>
                    <a:pt x="0" y="210058"/>
                  </a:moveTo>
                  <a:cubicBezTo>
                    <a:pt x="0" y="93980"/>
                    <a:pt x="94488" y="0"/>
                    <a:pt x="210820" y="0"/>
                  </a:cubicBezTo>
                  <a:lnTo>
                    <a:pt x="8370443" y="0"/>
                  </a:lnTo>
                  <a:lnTo>
                    <a:pt x="8370443" y="19050"/>
                  </a:lnTo>
                  <a:lnTo>
                    <a:pt x="8370443" y="0"/>
                  </a:lnTo>
                  <a:cubicBezTo>
                    <a:pt x="8486775" y="0"/>
                    <a:pt x="8581263" y="93980"/>
                    <a:pt x="8581263" y="210058"/>
                  </a:cubicBezTo>
                  <a:lnTo>
                    <a:pt x="8581263" y="4335145"/>
                  </a:lnTo>
                  <a:lnTo>
                    <a:pt x="8562213" y="4335145"/>
                  </a:lnTo>
                  <a:lnTo>
                    <a:pt x="8581263" y="4335145"/>
                  </a:lnTo>
                  <a:cubicBezTo>
                    <a:pt x="8581263" y="4451223"/>
                    <a:pt x="8486775" y="4545203"/>
                    <a:pt x="8370443" y="4545203"/>
                  </a:cubicBezTo>
                  <a:lnTo>
                    <a:pt x="8370443" y="4526153"/>
                  </a:lnTo>
                  <a:lnTo>
                    <a:pt x="8370443" y="4545203"/>
                  </a:lnTo>
                  <a:lnTo>
                    <a:pt x="210820" y="4545203"/>
                  </a:lnTo>
                  <a:lnTo>
                    <a:pt x="210820" y="4526153"/>
                  </a:lnTo>
                  <a:lnTo>
                    <a:pt x="210820" y="4545203"/>
                  </a:lnTo>
                  <a:cubicBezTo>
                    <a:pt x="94488" y="4545330"/>
                    <a:pt x="0" y="4451350"/>
                    <a:pt x="0" y="4335145"/>
                  </a:cubicBezTo>
                  <a:lnTo>
                    <a:pt x="0" y="210058"/>
                  </a:lnTo>
                  <a:lnTo>
                    <a:pt x="19050" y="210058"/>
                  </a:lnTo>
                  <a:lnTo>
                    <a:pt x="0" y="210058"/>
                  </a:lnTo>
                  <a:moveTo>
                    <a:pt x="38100" y="210058"/>
                  </a:moveTo>
                  <a:lnTo>
                    <a:pt x="38100" y="4335145"/>
                  </a:lnTo>
                  <a:lnTo>
                    <a:pt x="19050" y="4335145"/>
                  </a:lnTo>
                  <a:lnTo>
                    <a:pt x="38100" y="4335145"/>
                  </a:lnTo>
                  <a:cubicBezTo>
                    <a:pt x="38100" y="4430014"/>
                    <a:pt x="115443" y="4507103"/>
                    <a:pt x="210820" y="4507103"/>
                  </a:cubicBezTo>
                  <a:lnTo>
                    <a:pt x="8370443" y="4507103"/>
                  </a:lnTo>
                  <a:cubicBezTo>
                    <a:pt x="8465948" y="4507103"/>
                    <a:pt x="8543163" y="4430014"/>
                    <a:pt x="8543163" y="4335145"/>
                  </a:cubicBezTo>
                  <a:lnTo>
                    <a:pt x="8543163" y="210058"/>
                  </a:lnTo>
                  <a:lnTo>
                    <a:pt x="8562213" y="210058"/>
                  </a:lnTo>
                  <a:lnTo>
                    <a:pt x="8543163" y="210058"/>
                  </a:lnTo>
                  <a:cubicBezTo>
                    <a:pt x="8543163" y="115189"/>
                    <a:pt x="8465820" y="38100"/>
                    <a:pt x="8370443" y="38100"/>
                  </a:cubicBezTo>
                  <a:lnTo>
                    <a:pt x="210820" y="38100"/>
                  </a:lnTo>
                  <a:lnTo>
                    <a:pt x="210820" y="19050"/>
                  </a:lnTo>
                  <a:lnTo>
                    <a:pt x="210820" y="38100"/>
                  </a:lnTo>
                  <a:cubicBezTo>
                    <a:pt x="115443" y="38100"/>
                    <a:pt x="38100" y="115189"/>
                    <a:pt x="38100" y="21005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O" sz="2035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243956" y="7785510"/>
            <a:ext cx="13139683" cy="7060900"/>
            <a:chOff x="0" y="0"/>
            <a:chExt cx="8581263" cy="45453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581263" cy="4545330"/>
            </a:xfrm>
            <a:custGeom>
              <a:avLst/>
              <a:gdLst/>
              <a:ahLst/>
              <a:cxnLst/>
              <a:rect l="l" t="t" r="r" b="b"/>
              <a:pathLst>
                <a:path w="8581263" h="4545330">
                  <a:moveTo>
                    <a:pt x="0" y="210058"/>
                  </a:moveTo>
                  <a:cubicBezTo>
                    <a:pt x="0" y="93980"/>
                    <a:pt x="94488" y="0"/>
                    <a:pt x="210820" y="0"/>
                  </a:cubicBezTo>
                  <a:lnTo>
                    <a:pt x="8370443" y="0"/>
                  </a:lnTo>
                  <a:lnTo>
                    <a:pt x="8370443" y="19050"/>
                  </a:lnTo>
                  <a:lnTo>
                    <a:pt x="8370443" y="0"/>
                  </a:lnTo>
                  <a:cubicBezTo>
                    <a:pt x="8486775" y="0"/>
                    <a:pt x="8581263" y="93980"/>
                    <a:pt x="8581263" y="210058"/>
                  </a:cubicBezTo>
                  <a:lnTo>
                    <a:pt x="8581263" y="4335145"/>
                  </a:lnTo>
                  <a:lnTo>
                    <a:pt x="8562213" y="4335145"/>
                  </a:lnTo>
                  <a:lnTo>
                    <a:pt x="8581263" y="4335145"/>
                  </a:lnTo>
                  <a:cubicBezTo>
                    <a:pt x="8581263" y="4451223"/>
                    <a:pt x="8486775" y="4545203"/>
                    <a:pt x="8370443" y="4545203"/>
                  </a:cubicBezTo>
                  <a:lnTo>
                    <a:pt x="8370443" y="4526153"/>
                  </a:lnTo>
                  <a:lnTo>
                    <a:pt x="8370443" y="4545203"/>
                  </a:lnTo>
                  <a:lnTo>
                    <a:pt x="210820" y="4545203"/>
                  </a:lnTo>
                  <a:lnTo>
                    <a:pt x="210820" y="4526153"/>
                  </a:lnTo>
                  <a:lnTo>
                    <a:pt x="210820" y="4545203"/>
                  </a:lnTo>
                  <a:cubicBezTo>
                    <a:pt x="94488" y="4545330"/>
                    <a:pt x="0" y="4451350"/>
                    <a:pt x="0" y="4335145"/>
                  </a:cubicBezTo>
                  <a:lnTo>
                    <a:pt x="0" y="210058"/>
                  </a:lnTo>
                  <a:lnTo>
                    <a:pt x="19050" y="210058"/>
                  </a:lnTo>
                  <a:lnTo>
                    <a:pt x="0" y="210058"/>
                  </a:lnTo>
                  <a:moveTo>
                    <a:pt x="38100" y="210058"/>
                  </a:moveTo>
                  <a:lnTo>
                    <a:pt x="38100" y="4335145"/>
                  </a:lnTo>
                  <a:lnTo>
                    <a:pt x="19050" y="4335145"/>
                  </a:lnTo>
                  <a:lnTo>
                    <a:pt x="38100" y="4335145"/>
                  </a:lnTo>
                  <a:cubicBezTo>
                    <a:pt x="38100" y="4430014"/>
                    <a:pt x="115443" y="4507103"/>
                    <a:pt x="210820" y="4507103"/>
                  </a:cubicBezTo>
                  <a:lnTo>
                    <a:pt x="8370443" y="4507103"/>
                  </a:lnTo>
                  <a:cubicBezTo>
                    <a:pt x="8465948" y="4507103"/>
                    <a:pt x="8543163" y="4430014"/>
                    <a:pt x="8543163" y="4335145"/>
                  </a:cubicBezTo>
                  <a:lnTo>
                    <a:pt x="8543163" y="210058"/>
                  </a:lnTo>
                  <a:lnTo>
                    <a:pt x="8562213" y="210058"/>
                  </a:lnTo>
                  <a:lnTo>
                    <a:pt x="8543163" y="210058"/>
                  </a:lnTo>
                  <a:cubicBezTo>
                    <a:pt x="8543163" y="115189"/>
                    <a:pt x="8465820" y="38100"/>
                    <a:pt x="8370443" y="38100"/>
                  </a:cubicBezTo>
                  <a:lnTo>
                    <a:pt x="210820" y="38100"/>
                  </a:lnTo>
                  <a:lnTo>
                    <a:pt x="210820" y="19050"/>
                  </a:lnTo>
                  <a:lnTo>
                    <a:pt x="210820" y="38100"/>
                  </a:lnTo>
                  <a:cubicBezTo>
                    <a:pt x="115443" y="38100"/>
                    <a:pt x="38100" y="115189"/>
                    <a:pt x="38100" y="21005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O" sz="2035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398566" y="8318955"/>
            <a:ext cx="11145452" cy="1278251"/>
            <a:chOff x="0" y="0"/>
            <a:chExt cx="7278871" cy="8228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78871" cy="822852"/>
            </a:xfrm>
            <a:custGeom>
              <a:avLst/>
              <a:gdLst/>
              <a:ahLst/>
              <a:cxnLst/>
              <a:rect l="l" t="t" r="r" b="b"/>
              <a:pathLst>
                <a:path w="7278871" h="822852">
                  <a:moveTo>
                    <a:pt x="0" y="0"/>
                  </a:moveTo>
                  <a:lnTo>
                    <a:pt x="7278871" y="0"/>
                  </a:lnTo>
                  <a:lnTo>
                    <a:pt x="7278871" y="822852"/>
                  </a:lnTo>
                  <a:lnTo>
                    <a:pt x="0" y="822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7278871" cy="822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50"/>
                </a:lnSpc>
              </a:pPr>
              <a:r>
                <a:rPr lang="en-US" sz="2541" i="1">
                  <a:latin typeface="Montserrat Italics"/>
                  <a:ea typeface="Montserrat Italics"/>
                  <a:cs typeface="Montserrat Italics"/>
                  <a:sym typeface="Montserrat Italics"/>
                </a:rPr>
                <a:t>Herramientas poderosas, pero hay que aprender a usarlas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98565" y="16385627"/>
            <a:ext cx="11716359" cy="1154367"/>
            <a:chOff x="0" y="0"/>
            <a:chExt cx="7651720" cy="7431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651720" cy="743104"/>
            </a:xfrm>
            <a:custGeom>
              <a:avLst/>
              <a:gdLst/>
              <a:ahLst/>
              <a:cxnLst/>
              <a:rect l="l" t="t" r="r" b="b"/>
              <a:pathLst>
                <a:path w="7651720" h="743104">
                  <a:moveTo>
                    <a:pt x="0" y="0"/>
                  </a:moveTo>
                  <a:lnTo>
                    <a:pt x="7651720" y="0"/>
                  </a:lnTo>
                  <a:lnTo>
                    <a:pt x="7651720" y="743104"/>
                  </a:lnTo>
                  <a:lnTo>
                    <a:pt x="0" y="7431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7651720" cy="74310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50"/>
                </a:lnSpc>
              </a:pPr>
              <a:r>
                <a:rPr lang="en-US" sz="2541" i="1">
                  <a:latin typeface="Montserrat Italics"/>
                  <a:ea typeface="Montserrat Italics"/>
                  <a:cs typeface="Montserrat Italics"/>
                  <a:sym typeface="Montserrat Italics"/>
                </a:rPr>
                <a:t>Herramientas que no ayudan mucho y son complicadas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2711153" y="8322015"/>
            <a:ext cx="11611573" cy="1278251"/>
            <a:chOff x="0" y="0"/>
            <a:chExt cx="7583286" cy="82285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583286" cy="822852"/>
            </a:xfrm>
            <a:custGeom>
              <a:avLst/>
              <a:gdLst/>
              <a:ahLst/>
              <a:cxnLst/>
              <a:rect l="l" t="t" r="r" b="b"/>
              <a:pathLst>
                <a:path w="7583286" h="822852">
                  <a:moveTo>
                    <a:pt x="0" y="0"/>
                  </a:moveTo>
                  <a:lnTo>
                    <a:pt x="7583286" y="0"/>
                  </a:lnTo>
                  <a:lnTo>
                    <a:pt x="7583286" y="822852"/>
                  </a:lnTo>
                  <a:lnTo>
                    <a:pt x="0" y="822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7583286" cy="822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50"/>
                </a:lnSpc>
              </a:pPr>
              <a:r>
                <a:rPr lang="en-US" sz="2541" i="1">
                  <a:latin typeface="Montserrat Italics"/>
                  <a:ea typeface="Montserrat Italics"/>
                  <a:cs typeface="Montserrat Italics"/>
                  <a:sym typeface="Montserrat Italics"/>
                </a:rPr>
                <a:t>Herramientas ideales para participar desde cualquier lugar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2711152" y="16328873"/>
            <a:ext cx="11908666" cy="1278251"/>
            <a:chOff x="0" y="0"/>
            <a:chExt cx="7777311" cy="82285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777311" cy="822852"/>
            </a:xfrm>
            <a:custGeom>
              <a:avLst/>
              <a:gdLst/>
              <a:ahLst/>
              <a:cxnLst/>
              <a:rect l="l" t="t" r="r" b="b"/>
              <a:pathLst>
                <a:path w="7777311" h="822852">
                  <a:moveTo>
                    <a:pt x="0" y="0"/>
                  </a:moveTo>
                  <a:lnTo>
                    <a:pt x="7777311" y="0"/>
                  </a:lnTo>
                  <a:lnTo>
                    <a:pt x="7777311" y="822852"/>
                  </a:lnTo>
                  <a:lnTo>
                    <a:pt x="0" y="822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7777311" cy="822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50"/>
                </a:lnSpc>
              </a:pPr>
              <a:r>
                <a:rPr lang="en-US" sz="2541" i="1">
                  <a:latin typeface="Montserrat Italics"/>
                  <a:ea typeface="Montserrat Italics"/>
                  <a:cs typeface="Montserrat Italics"/>
                  <a:sym typeface="Montserrat Italics"/>
                </a:rPr>
                <a:t>Herramientas fáciles de usar pero poco útiles para participar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42614" y="6764801"/>
            <a:ext cx="5353842" cy="12796436"/>
            <a:chOff x="0" y="0"/>
            <a:chExt cx="4443535" cy="106206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3535" cy="10620675"/>
            </a:xfrm>
            <a:custGeom>
              <a:avLst/>
              <a:gdLst/>
              <a:ahLst/>
              <a:cxnLst/>
              <a:rect l="l" t="t" r="r" b="b"/>
              <a:pathLst>
                <a:path w="4443535" h="10620675">
                  <a:moveTo>
                    <a:pt x="0" y="0"/>
                  </a:moveTo>
                  <a:lnTo>
                    <a:pt x="4443535" y="0"/>
                  </a:lnTo>
                  <a:lnTo>
                    <a:pt x="4443535" y="10620675"/>
                  </a:lnTo>
                  <a:lnTo>
                    <a:pt x="0" y="10620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9525"/>
              <a:ext cx="4443535" cy="106111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208"/>
                </a:lnSpc>
              </a:pP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WhatsApp con 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encuestas</a:t>
              </a: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Formularios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cortos</a:t>
              </a: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Zoom o Meet</a:t>
              </a: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Grupos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temáticos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en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WhatsApp</a:t>
              </a: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Plataforma de 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seguimiento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ciudadano</a:t>
              </a: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Foro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digital de debates</a:t>
              </a: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Votaciones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virtuales</a:t>
              </a: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Lives 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por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instagram</a:t>
              </a: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Formularios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largos</a:t>
              </a: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endParaRPr lang="en-US" sz="3508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  <a:p>
              <a:pPr algn="ctr">
                <a:lnSpc>
                  <a:spcPts val="4208"/>
                </a:lnSpc>
              </a:pP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Otras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¿</a:t>
              </a:r>
              <a:r>
                <a:rPr lang="en-US" sz="3508" i="1" err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Cuáles</a:t>
              </a:r>
              <a:r>
                <a:rPr lang="en-US" sz="3508" i="1">
                  <a:solidFill>
                    <a:srgbClr val="FFFFF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?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971761" y="14945875"/>
            <a:ext cx="5056332" cy="837907"/>
            <a:chOff x="0" y="-9525"/>
            <a:chExt cx="605401" cy="98888"/>
          </a:xfrm>
          <a:solidFill>
            <a:schemeClr val="bg1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605401" cy="89363"/>
            </a:xfrm>
            <a:custGeom>
              <a:avLst/>
              <a:gdLst/>
              <a:ahLst/>
              <a:cxnLst/>
              <a:rect l="l" t="t" r="r" b="b"/>
              <a:pathLst>
                <a:path w="605401" h="89363">
                  <a:moveTo>
                    <a:pt x="44681" y="0"/>
                  </a:moveTo>
                  <a:lnTo>
                    <a:pt x="560720" y="0"/>
                  </a:lnTo>
                  <a:cubicBezTo>
                    <a:pt x="572570" y="0"/>
                    <a:pt x="583935" y="4707"/>
                    <a:pt x="592314" y="13087"/>
                  </a:cubicBezTo>
                  <a:cubicBezTo>
                    <a:pt x="600694" y="21466"/>
                    <a:pt x="605401" y="32831"/>
                    <a:pt x="605401" y="44681"/>
                  </a:cubicBezTo>
                  <a:lnTo>
                    <a:pt x="605401" y="44681"/>
                  </a:lnTo>
                  <a:cubicBezTo>
                    <a:pt x="605401" y="69358"/>
                    <a:pt x="585397" y="89363"/>
                    <a:pt x="560720" y="89363"/>
                  </a:cubicBezTo>
                  <a:lnTo>
                    <a:pt x="44681" y="89363"/>
                  </a:lnTo>
                  <a:cubicBezTo>
                    <a:pt x="32831" y="89363"/>
                    <a:pt x="21466" y="84655"/>
                    <a:pt x="13087" y="76276"/>
                  </a:cubicBezTo>
                  <a:cubicBezTo>
                    <a:pt x="4707" y="67897"/>
                    <a:pt x="0" y="56532"/>
                    <a:pt x="0" y="44681"/>
                  </a:cubicBezTo>
                  <a:lnTo>
                    <a:pt x="0" y="44681"/>
                  </a:lnTo>
                  <a:cubicBezTo>
                    <a:pt x="0" y="32831"/>
                    <a:pt x="4707" y="21466"/>
                    <a:pt x="13087" y="13087"/>
                  </a:cubicBezTo>
                  <a:cubicBezTo>
                    <a:pt x="21466" y="4707"/>
                    <a:pt x="32831" y="0"/>
                    <a:pt x="4468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05401" cy="98888"/>
            </a:xfrm>
            <a:prstGeom prst="rect">
              <a:avLst/>
            </a:prstGeom>
            <a:grpFill/>
          </p:spPr>
          <p:txBody>
            <a:bodyPr lIns="78239" tIns="78239" rIns="78239" bIns="78239" rtlCol="0" anchor="ctr"/>
            <a:lstStyle/>
            <a:p>
              <a:pPr algn="ctr">
                <a:lnSpc>
                  <a:spcPts val="2772"/>
                </a:lnSpc>
              </a:pPr>
              <a:r>
                <a:rPr lang="en-US" sz="2310" b="1" i="1"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Baja </a:t>
              </a:r>
              <a:r>
                <a:rPr lang="en-US" sz="2310" b="1" i="1" err="1"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facilidad</a:t>
              </a:r>
              <a:r>
                <a:rPr lang="en-US" sz="2310" b="1" i="1"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 de </a:t>
              </a:r>
              <a:r>
                <a:rPr lang="en-US" sz="2310" b="1" i="1" err="1"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uso</a:t>
              </a:r>
              <a:endParaRPr lang="en-US" sz="2310" b="1" i="1">
                <a:latin typeface="Montserrat Bold Italics"/>
                <a:ea typeface="Montserrat Bold Italics"/>
                <a:cs typeface="Montserrat Bold Italics"/>
                <a:sym typeface="Montserrat Bold Italics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6163936" y="14950137"/>
            <a:ext cx="4869220" cy="837907"/>
            <a:chOff x="0" y="-9525"/>
            <a:chExt cx="582998" cy="98888"/>
          </a:xfrm>
          <a:solidFill>
            <a:schemeClr val="bg1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582998" cy="89363"/>
            </a:xfrm>
            <a:custGeom>
              <a:avLst/>
              <a:gdLst/>
              <a:ahLst/>
              <a:cxnLst/>
              <a:rect l="l" t="t" r="r" b="b"/>
              <a:pathLst>
                <a:path w="582998" h="89363">
                  <a:moveTo>
                    <a:pt x="44681" y="0"/>
                  </a:moveTo>
                  <a:lnTo>
                    <a:pt x="538317" y="0"/>
                  </a:lnTo>
                  <a:cubicBezTo>
                    <a:pt x="550167" y="0"/>
                    <a:pt x="561532" y="4707"/>
                    <a:pt x="569911" y="13087"/>
                  </a:cubicBezTo>
                  <a:cubicBezTo>
                    <a:pt x="578291" y="21466"/>
                    <a:pt x="582998" y="32831"/>
                    <a:pt x="582998" y="44681"/>
                  </a:cubicBezTo>
                  <a:lnTo>
                    <a:pt x="582998" y="44681"/>
                  </a:lnTo>
                  <a:cubicBezTo>
                    <a:pt x="582998" y="56532"/>
                    <a:pt x="578291" y="67897"/>
                    <a:pt x="569911" y="76276"/>
                  </a:cubicBezTo>
                  <a:cubicBezTo>
                    <a:pt x="561532" y="84655"/>
                    <a:pt x="550167" y="89363"/>
                    <a:pt x="538317" y="89363"/>
                  </a:cubicBezTo>
                  <a:lnTo>
                    <a:pt x="44681" y="89363"/>
                  </a:lnTo>
                  <a:cubicBezTo>
                    <a:pt x="32831" y="89363"/>
                    <a:pt x="21466" y="84655"/>
                    <a:pt x="13087" y="76276"/>
                  </a:cubicBezTo>
                  <a:cubicBezTo>
                    <a:pt x="4707" y="67897"/>
                    <a:pt x="0" y="56532"/>
                    <a:pt x="0" y="44681"/>
                  </a:cubicBezTo>
                  <a:lnTo>
                    <a:pt x="0" y="44681"/>
                  </a:lnTo>
                  <a:cubicBezTo>
                    <a:pt x="0" y="32831"/>
                    <a:pt x="4707" y="21466"/>
                    <a:pt x="13087" y="13087"/>
                  </a:cubicBezTo>
                  <a:cubicBezTo>
                    <a:pt x="21466" y="4707"/>
                    <a:pt x="32831" y="0"/>
                    <a:pt x="4468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582998" cy="98888"/>
            </a:xfrm>
            <a:prstGeom prst="rect">
              <a:avLst/>
            </a:prstGeom>
            <a:grpFill/>
          </p:spPr>
          <p:txBody>
            <a:bodyPr lIns="78239" tIns="78239" rIns="78239" bIns="78239" rtlCol="0" anchor="ctr"/>
            <a:lstStyle/>
            <a:p>
              <a:pPr algn="ctr">
                <a:lnSpc>
                  <a:spcPts val="2772"/>
                </a:lnSpc>
              </a:pPr>
              <a:r>
                <a:rPr lang="en-US" sz="2310" b="1" i="1"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Alta facilidad de uso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20234324" y="10798776"/>
            <a:ext cx="2827521" cy="825914"/>
            <a:chOff x="0" y="-40805"/>
            <a:chExt cx="333697" cy="98888"/>
          </a:xfrm>
        </p:grpSpPr>
        <p:sp>
          <p:nvSpPr>
            <p:cNvPr id="37" name="Freeform 37"/>
            <p:cNvSpPr/>
            <p:nvPr/>
          </p:nvSpPr>
          <p:spPr>
            <a:xfrm>
              <a:off x="0" y="-31280"/>
              <a:ext cx="333697" cy="89363"/>
            </a:xfrm>
            <a:custGeom>
              <a:avLst/>
              <a:gdLst/>
              <a:ahLst/>
              <a:cxnLst/>
              <a:rect l="l" t="t" r="r" b="b"/>
              <a:pathLst>
                <a:path w="333697" h="89363">
                  <a:moveTo>
                    <a:pt x="44681" y="0"/>
                  </a:moveTo>
                  <a:lnTo>
                    <a:pt x="289016" y="0"/>
                  </a:lnTo>
                  <a:cubicBezTo>
                    <a:pt x="313693" y="0"/>
                    <a:pt x="333697" y="20005"/>
                    <a:pt x="333697" y="44681"/>
                  </a:cubicBezTo>
                  <a:lnTo>
                    <a:pt x="333697" y="44681"/>
                  </a:lnTo>
                  <a:cubicBezTo>
                    <a:pt x="333697" y="56532"/>
                    <a:pt x="328990" y="67897"/>
                    <a:pt x="320610" y="76276"/>
                  </a:cubicBezTo>
                  <a:cubicBezTo>
                    <a:pt x="312231" y="84655"/>
                    <a:pt x="300866" y="89363"/>
                    <a:pt x="289016" y="89363"/>
                  </a:cubicBezTo>
                  <a:lnTo>
                    <a:pt x="44681" y="89363"/>
                  </a:lnTo>
                  <a:cubicBezTo>
                    <a:pt x="32831" y="89363"/>
                    <a:pt x="21466" y="84655"/>
                    <a:pt x="13087" y="76276"/>
                  </a:cubicBezTo>
                  <a:cubicBezTo>
                    <a:pt x="4707" y="67897"/>
                    <a:pt x="0" y="56532"/>
                    <a:pt x="0" y="44681"/>
                  </a:cubicBezTo>
                  <a:lnTo>
                    <a:pt x="0" y="44681"/>
                  </a:lnTo>
                  <a:cubicBezTo>
                    <a:pt x="0" y="32831"/>
                    <a:pt x="4707" y="21466"/>
                    <a:pt x="13087" y="13087"/>
                  </a:cubicBezTo>
                  <a:cubicBezTo>
                    <a:pt x="21466" y="4707"/>
                    <a:pt x="32831" y="0"/>
                    <a:pt x="44681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0805"/>
              <a:ext cx="333697" cy="98888"/>
            </a:xfrm>
            <a:prstGeom prst="rect">
              <a:avLst/>
            </a:prstGeom>
          </p:spPr>
          <p:txBody>
            <a:bodyPr lIns="78239" tIns="78239" rIns="78239" bIns="78239" rtlCol="0" anchor="ctr"/>
            <a:lstStyle/>
            <a:p>
              <a:pPr algn="ctr">
                <a:lnSpc>
                  <a:spcPts val="2772"/>
                </a:lnSpc>
              </a:pPr>
              <a:r>
                <a:rPr lang="en-US" sz="2310" b="1" i="1"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Alta </a:t>
              </a:r>
              <a:r>
                <a:rPr lang="en-US" sz="2310" b="1" i="1" err="1"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utilidad</a:t>
              </a:r>
              <a:endParaRPr lang="en-US" sz="2310" b="1" i="1">
                <a:latin typeface="Montserrat Bold Italics"/>
                <a:ea typeface="Montserrat Bold Italics"/>
                <a:cs typeface="Montserrat Bold Italics"/>
                <a:sym typeface="Montserrat Bold Italics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 rot="-5400000">
            <a:off x="20267735" y="19048327"/>
            <a:ext cx="2827521" cy="825926"/>
            <a:chOff x="0" y="-9526"/>
            <a:chExt cx="333697" cy="98889"/>
          </a:xfrm>
          <a:solidFill>
            <a:schemeClr val="bg1"/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333697" cy="89363"/>
            </a:xfrm>
            <a:custGeom>
              <a:avLst/>
              <a:gdLst/>
              <a:ahLst/>
              <a:cxnLst/>
              <a:rect l="l" t="t" r="r" b="b"/>
              <a:pathLst>
                <a:path w="333697" h="89363">
                  <a:moveTo>
                    <a:pt x="44681" y="0"/>
                  </a:moveTo>
                  <a:lnTo>
                    <a:pt x="289016" y="0"/>
                  </a:lnTo>
                  <a:cubicBezTo>
                    <a:pt x="313693" y="0"/>
                    <a:pt x="333697" y="20005"/>
                    <a:pt x="333697" y="44681"/>
                  </a:cubicBezTo>
                  <a:lnTo>
                    <a:pt x="333697" y="44681"/>
                  </a:lnTo>
                  <a:cubicBezTo>
                    <a:pt x="333697" y="56532"/>
                    <a:pt x="328990" y="67897"/>
                    <a:pt x="320610" y="76276"/>
                  </a:cubicBezTo>
                  <a:cubicBezTo>
                    <a:pt x="312231" y="84655"/>
                    <a:pt x="300866" y="89363"/>
                    <a:pt x="289016" y="89363"/>
                  </a:cubicBezTo>
                  <a:lnTo>
                    <a:pt x="44681" y="89363"/>
                  </a:lnTo>
                  <a:cubicBezTo>
                    <a:pt x="32831" y="89363"/>
                    <a:pt x="21466" y="84655"/>
                    <a:pt x="13087" y="76276"/>
                  </a:cubicBezTo>
                  <a:cubicBezTo>
                    <a:pt x="4707" y="67897"/>
                    <a:pt x="0" y="56532"/>
                    <a:pt x="0" y="44681"/>
                  </a:cubicBezTo>
                  <a:lnTo>
                    <a:pt x="0" y="44681"/>
                  </a:lnTo>
                  <a:cubicBezTo>
                    <a:pt x="0" y="32831"/>
                    <a:pt x="4707" y="21466"/>
                    <a:pt x="13087" y="13087"/>
                  </a:cubicBezTo>
                  <a:cubicBezTo>
                    <a:pt x="21466" y="4707"/>
                    <a:pt x="32831" y="0"/>
                    <a:pt x="4468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9526"/>
              <a:ext cx="333697" cy="98888"/>
            </a:xfrm>
            <a:prstGeom prst="rect">
              <a:avLst/>
            </a:prstGeom>
            <a:grpFill/>
          </p:spPr>
          <p:txBody>
            <a:bodyPr lIns="78239" tIns="78239" rIns="78239" bIns="78239" rtlCol="0" anchor="ctr"/>
            <a:lstStyle/>
            <a:p>
              <a:pPr algn="ctr">
                <a:lnSpc>
                  <a:spcPts val="2772"/>
                </a:lnSpc>
              </a:pPr>
              <a:r>
                <a:rPr lang="en-US" sz="2310" b="1" i="1"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Baja </a:t>
              </a:r>
              <a:r>
                <a:rPr lang="en-US" sz="2310" b="1" i="1" err="1"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utilidad</a:t>
              </a:r>
              <a:endParaRPr lang="en-US" sz="2310" b="1" i="1">
                <a:latin typeface="Montserrat Bold Italics"/>
                <a:ea typeface="Montserrat Bold Italics"/>
                <a:cs typeface="Montserrat Bold Italics"/>
                <a:sym typeface="Montserrat Bold Italics"/>
              </a:endParaRP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393757" y="2694514"/>
            <a:ext cx="26989882" cy="2032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76"/>
              </a:lnSpc>
            </a:pP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¿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Qué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tipo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de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herramienta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digital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puede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facilitar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tu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participación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desde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casa,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el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trabajo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o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el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6000" err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estudio</a:t>
            </a:r>
            <a:r>
              <a:rPr lang="en-US" sz="6000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14540" y="3046260"/>
            <a:ext cx="7028575" cy="317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6085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LISTADO GUIA DE EJEMPLOS DE HERRAMIENTAS</a:t>
            </a:r>
          </a:p>
        </p:txBody>
      </p:sp>
      <p:sp>
        <p:nvSpPr>
          <p:cNvPr id="44" name="Freeform 44"/>
          <p:cNvSpPr/>
          <p:nvPr/>
        </p:nvSpPr>
        <p:spPr>
          <a:xfrm>
            <a:off x="33796244" y="23713395"/>
            <a:ext cx="1687035" cy="493052"/>
          </a:xfrm>
          <a:custGeom>
            <a:avLst/>
            <a:gdLst/>
            <a:ahLst/>
            <a:cxnLst/>
            <a:rect l="l" t="t" r="r" b="b"/>
            <a:pathLst>
              <a:path w="1160548" h="339181">
                <a:moveTo>
                  <a:pt x="0" y="0"/>
                </a:moveTo>
                <a:lnTo>
                  <a:pt x="1160548" y="0"/>
                </a:lnTo>
                <a:lnTo>
                  <a:pt x="1160548" y="339181"/>
                </a:lnTo>
                <a:lnTo>
                  <a:pt x="0" y="33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 sz="2035"/>
          </a:p>
        </p:txBody>
      </p:sp>
      <p:grpSp>
        <p:nvGrpSpPr>
          <p:cNvPr id="45" name="Group 45"/>
          <p:cNvGrpSpPr/>
          <p:nvPr/>
        </p:nvGrpSpPr>
        <p:grpSpPr>
          <a:xfrm>
            <a:off x="31225137" y="23679173"/>
            <a:ext cx="1174375" cy="561496"/>
            <a:chOff x="0" y="0"/>
            <a:chExt cx="1077170" cy="515021"/>
          </a:xfrm>
        </p:grpSpPr>
        <p:sp>
          <p:nvSpPr>
            <p:cNvPr id="46" name="Freeform 46"/>
            <p:cNvSpPr/>
            <p:nvPr/>
          </p:nvSpPr>
          <p:spPr>
            <a:xfrm>
              <a:off x="52202" y="328598"/>
              <a:ext cx="956756" cy="186423"/>
            </a:xfrm>
            <a:custGeom>
              <a:avLst/>
              <a:gdLst/>
              <a:ahLst/>
              <a:cxnLst/>
              <a:rect l="l" t="t" r="r" b="b"/>
              <a:pathLst>
                <a:path w="956756" h="186423">
                  <a:moveTo>
                    <a:pt x="0" y="0"/>
                  </a:moveTo>
                  <a:lnTo>
                    <a:pt x="956756" y="0"/>
                  </a:lnTo>
                  <a:lnTo>
                    <a:pt x="956756" y="186422"/>
                  </a:lnTo>
                  <a:lnTo>
                    <a:pt x="0" y="186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52"/>
              </a:stretch>
            </a:blip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7" name="AutoShape 47"/>
            <p:cNvSpPr/>
            <p:nvPr/>
          </p:nvSpPr>
          <p:spPr>
            <a:xfrm>
              <a:off x="0" y="288027"/>
              <a:ext cx="1077170" cy="0"/>
            </a:xfrm>
            <a:prstGeom prst="line">
              <a:avLst/>
            </a:prstGeom>
            <a:ln w="1961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52202" y="0"/>
              <a:ext cx="956756" cy="260658"/>
            </a:xfrm>
            <a:custGeom>
              <a:avLst/>
              <a:gdLst/>
              <a:ahLst/>
              <a:cxnLst/>
              <a:rect l="l" t="t" r="r" b="b"/>
              <a:pathLst>
                <a:path w="956756" h="260658">
                  <a:moveTo>
                    <a:pt x="0" y="0"/>
                  </a:moveTo>
                  <a:lnTo>
                    <a:pt x="956756" y="0"/>
                  </a:lnTo>
                  <a:lnTo>
                    <a:pt x="956756" y="260658"/>
                  </a:lnTo>
                  <a:lnTo>
                    <a:pt x="0" y="260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 sz="2035"/>
            </a:p>
          </p:txBody>
        </p:sp>
      </p:grpSp>
      <p:sp>
        <p:nvSpPr>
          <p:cNvPr id="49" name="Freeform 49"/>
          <p:cNvSpPr/>
          <p:nvPr/>
        </p:nvSpPr>
        <p:spPr>
          <a:xfrm>
            <a:off x="32380177" y="23546580"/>
            <a:ext cx="1400594" cy="786685"/>
          </a:xfrm>
          <a:custGeom>
            <a:avLst/>
            <a:gdLst/>
            <a:ahLst/>
            <a:cxnLst/>
            <a:rect l="l" t="t" r="r" b="b"/>
            <a:pathLst>
              <a:path w="963499" h="541178">
                <a:moveTo>
                  <a:pt x="0" y="0"/>
                </a:moveTo>
                <a:lnTo>
                  <a:pt x="963499" y="0"/>
                </a:lnTo>
                <a:lnTo>
                  <a:pt x="963499" y="541179"/>
                </a:lnTo>
                <a:lnTo>
                  <a:pt x="0" y="5411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 sz="2035"/>
          </a:p>
        </p:txBody>
      </p:sp>
      <p:sp>
        <p:nvSpPr>
          <p:cNvPr id="50" name="Freeform 50"/>
          <p:cNvSpPr/>
          <p:nvPr/>
        </p:nvSpPr>
        <p:spPr>
          <a:xfrm>
            <a:off x="30266274" y="23665898"/>
            <a:ext cx="642692" cy="588045"/>
          </a:xfrm>
          <a:custGeom>
            <a:avLst/>
            <a:gdLst/>
            <a:ahLst/>
            <a:cxnLst/>
            <a:rect l="l" t="t" r="r" b="b"/>
            <a:pathLst>
              <a:path w="442122" h="404529">
                <a:moveTo>
                  <a:pt x="0" y="0"/>
                </a:moveTo>
                <a:lnTo>
                  <a:pt x="442122" y="0"/>
                </a:lnTo>
                <a:lnTo>
                  <a:pt x="442122" y="404529"/>
                </a:lnTo>
                <a:lnTo>
                  <a:pt x="0" y="4045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0867" r="-375148" b="-17613"/>
            </a:stretch>
          </a:blipFill>
        </p:spPr>
        <p:txBody>
          <a:bodyPr/>
          <a:lstStyle/>
          <a:p>
            <a:endParaRPr lang="es-CO" sz="2035"/>
          </a:p>
        </p:txBody>
      </p:sp>
      <p:sp>
        <p:nvSpPr>
          <p:cNvPr id="51" name="TextBox 51"/>
          <p:cNvSpPr txBox="1"/>
          <p:nvPr/>
        </p:nvSpPr>
        <p:spPr>
          <a:xfrm>
            <a:off x="30104629" y="23333841"/>
            <a:ext cx="1189281" cy="164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9"/>
              </a:lnSpc>
            </a:pPr>
            <a:r>
              <a:rPr lang="en-US" sz="1013" b="1" spc="-22">
                <a:latin typeface="Canva Sans Bold"/>
                <a:ea typeface="Canva Sans Bold"/>
                <a:cs typeface="Canva Sans Bold"/>
                <a:sym typeface="Canva Sans Bold"/>
              </a:rPr>
              <a:t>Un proyecto de: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1293912" y="23333841"/>
            <a:ext cx="1610981" cy="164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9"/>
              </a:lnSpc>
            </a:pPr>
            <a:r>
              <a:rPr lang="en-US" sz="1013" b="1" spc="-22">
                <a:latin typeface="Canva Sans Bold"/>
                <a:ea typeface="Canva Sans Bold"/>
                <a:cs typeface="Canva Sans Bold"/>
                <a:sym typeface="Canva Sans Bold"/>
              </a:rPr>
              <a:t>Con el apoyo de: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562707" y="5005329"/>
            <a:ext cx="27063488" cy="132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76"/>
              </a:lnSpc>
            </a:pP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Piensa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en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herramientas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digitales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que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faciliten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la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participación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y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ubícalas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en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el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cuadrante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según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qué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tan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fáciles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son de usar y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cuánto</a:t>
            </a:r>
            <a:r>
              <a:rPr lang="en-US" sz="3839" b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3839" b="1" err="1">
                <a:solidFill>
                  <a:srgbClr val="80808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ayudan</a:t>
            </a:r>
            <a:endParaRPr lang="en-US" sz="3839" b="1">
              <a:solidFill>
                <a:srgbClr val="808080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25863883" y="10277906"/>
            <a:ext cx="5565205" cy="1428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11"/>
              </a:lnSpc>
            </a:pPr>
            <a:r>
              <a:rPr lang="en-US" sz="8722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257333" y="10362497"/>
            <a:ext cx="5565205" cy="1428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11"/>
              </a:lnSpc>
            </a:pPr>
            <a:r>
              <a:rPr lang="en-US" sz="8722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257333" y="18498196"/>
            <a:ext cx="5565205" cy="1428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11"/>
              </a:lnSpc>
            </a:pPr>
            <a:r>
              <a:rPr lang="en-US" sz="8722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3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6079511" y="18498196"/>
            <a:ext cx="5565205" cy="1428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11"/>
              </a:lnSpc>
            </a:pPr>
            <a:r>
              <a:rPr lang="en-US" sz="8722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4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-190499" y="20249207"/>
            <a:ext cx="7648154" cy="2342345"/>
            <a:chOff x="0" y="0"/>
            <a:chExt cx="5751688" cy="1761529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5751688" cy="1761529"/>
            </a:xfrm>
            <a:custGeom>
              <a:avLst/>
              <a:gdLst/>
              <a:ahLst/>
              <a:cxnLst/>
              <a:rect l="l" t="t" r="r" b="b"/>
              <a:pathLst>
                <a:path w="5751688" h="1761529">
                  <a:moveTo>
                    <a:pt x="0" y="0"/>
                  </a:moveTo>
                  <a:lnTo>
                    <a:pt x="5751688" y="0"/>
                  </a:lnTo>
                  <a:lnTo>
                    <a:pt x="5751688" y="1761529"/>
                  </a:lnTo>
                  <a:lnTo>
                    <a:pt x="0" y="17615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0"/>
              <a:ext cx="5751688" cy="17615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581"/>
                </a:lnSpc>
              </a:pPr>
              <a:r>
                <a:rPr lang="en-US" sz="4000" b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¡ Escribe </a:t>
              </a:r>
              <a:r>
                <a:rPr lang="en-US" sz="4000" b="1" err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tu</a:t>
              </a:r>
              <a:r>
                <a:rPr lang="en-US" sz="4000" b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4000" b="1" err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respuesta</a:t>
              </a:r>
              <a:r>
                <a:rPr lang="en-US" sz="4000" b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4000" b="1" err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en</a:t>
              </a:r>
              <a:r>
                <a:rPr lang="en-US" sz="4000" b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4000" b="1" err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una</a:t>
              </a:r>
              <a:r>
                <a:rPr lang="en-US" sz="4000" b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nota </a:t>
              </a:r>
              <a:r>
                <a:rPr lang="en-US" sz="4000" b="1" err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adhesiva</a:t>
              </a:r>
              <a:r>
                <a:rPr lang="en-US" sz="4000" b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y </a:t>
              </a:r>
              <a:r>
                <a:rPr lang="en-US" sz="4000" b="1" err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ubicala</a:t>
              </a:r>
              <a:r>
                <a:rPr lang="en-US" sz="4000" b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4000" b="1" err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en</a:t>
              </a:r>
              <a:r>
                <a:rPr lang="en-US" sz="4000" b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la </a:t>
              </a:r>
              <a:r>
                <a:rPr lang="en-US" sz="4000" b="1" err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escala</a:t>
              </a:r>
              <a:r>
                <a:rPr lang="en-US" sz="4000" b="1">
                  <a:solidFill>
                    <a:srgbClr val="F5F6F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!</a:t>
              </a:r>
            </a:p>
          </p:txBody>
        </p:sp>
      </p:grpSp>
      <p:sp>
        <p:nvSpPr>
          <p:cNvPr id="64" name="TextBox 42">
            <a:extLst>
              <a:ext uri="{FF2B5EF4-FFF2-40B4-BE49-F238E27FC236}">
                <a16:creationId xmlns:a16="http://schemas.microsoft.com/office/drawing/2014/main" id="{05A2AC92-1C82-F3E2-796A-198023BC7953}"/>
              </a:ext>
            </a:extLst>
          </p:cNvPr>
          <p:cNvSpPr txBox="1"/>
          <p:nvPr/>
        </p:nvSpPr>
        <p:spPr>
          <a:xfrm>
            <a:off x="8360343" y="1068846"/>
            <a:ext cx="25908673" cy="98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6"/>
              </a:lnSpc>
            </a:pPr>
            <a:r>
              <a:rPr lang="es-MX" sz="6600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Matriz de Clasificación de ideas Factibilidad/Originalidad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57FF5C57-283E-AF15-EF59-7B61BDAA6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1212325" y="6292989"/>
            <a:ext cx="13575092" cy="15581166"/>
          </a:xfrm>
          <a:custGeom>
            <a:avLst/>
            <a:gdLst/>
            <a:ahLst/>
            <a:cxnLst/>
            <a:rect l="l" t="t" r="r" b="b"/>
            <a:pathLst>
              <a:path w="7111703" h="8162643">
                <a:moveTo>
                  <a:pt x="0" y="0"/>
                </a:moveTo>
                <a:lnTo>
                  <a:pt x="7111702" y="0"/>
                </a:lnTo>
                <a:lnTo>
                  <a:pt x="7111702" y="8162643"/>
                </a:lnTo>
                <a:lnTo>
                  <a:pt x="0" y="8162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7" name="TextBox 7"/>
          <p:cNvSpPr txBox="1"/>
          <p:nvPr/>
        </p:nvSpPr>
        <p:spPr>
          <a:xfrm>
            <a:off x="0" y="1816896"/>
            <a:ext cx="35999738" cy="10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6"/>
              </a:lnSpc>
            </a:pPr>
            <a:r>
              <a:rPr lang="en-US" sz="6662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ICEBERG: LAS CAUSAS DEL PROBLEMA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23556" y="2858112"/>
            <a:ext cx="13952627" cy="842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15"/>
              </a:lnSpc>
            </a:pPr>
            <a:r>
              <a:rPr lang="en-US" sz="5154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¿Qué está impidiendo nuestra prticipación?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032473" y="4365416"/>
            <a:ext cx="5304666" cy="171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5724" b="1">
                <a:solidFill>
                  <a:srgbClr val="5DA144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Falta de </a:t>
            </a:r>
          </a:p>
          <a:p>
            <a:pPr algn="ctr">
              <a:lnSpc>
                <a:spcPts val="6870"/>
              </a:lnSpc>
              <a:spcBef>
                <a:spcPct val="0"/>
              </a:spcBef>
            </a:pPr>
            <a:r>
              <a:rPr lang="en-US" sz="5724" b="1">
                <a:solidFill>
                  <a:srgbClr val="5DA144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participación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32473" y="7595191"/>
            <a:ext cx="5304666" cy="830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  <a:spcBef>
                <a:spcPct val="0"/>
              </a:spcBef>
            </a:pPr>
            <a:r>
              <a:rPr lang="en-US" sz="5724" b="1">
                <a:solidFill>
                  <a:srgbClr val="5DA144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Tiempo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59991" y="9302409"/>
            <a:ext cx="5304666" cy="830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  <a:spcBef>
                <a:spcPct val="0"/>
              </a:spcBef>
            </a:pPr>
            <a:r>
              <a:rPr lang="en-US" sz="5724" b="1">
                <a:solidFill>
                  <a:srgbClr val="5DA144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Desconfianza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135083" y="9302409"/>
            <a:ext cx="5304666" cy="830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  <a:spcBef>
                <a:spcPct val="0"/>
              </a:spcBef>
            </a:pPr>
            <a:r>
              <a:rPr lang="en-US" sz="5724" b="1">
                <a:solidFill>
                  <a:srgbClr val="5DA144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Accesibilidad</a:t>
            </a:r>
          </a:p>
        </p:txBody>
      </p:sp>
      <p:sp>
        <p:nvSpPr>
          <p:cNvPr id="20" name="Google Shape;63;p13">
            <a:extLst>
              <a:ext uri="{FF2B5EF4-FFF2-40B4-BE49-F238E27FC236}">
                <a16:creationId xmlns:a16="http://schemas.microsoft.com/office/drawing/2014/main" id="{7B5F18A9-BFF1-0E33-009A-7ED1BE2FA4DA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21" name="Google Shape;63;p13">
            <a:extLst>
              <a:ext uri="{FF2B5EF4-FFF2-40B4-BE49-F238E27FC236}">
                <a16:creationId xmlns:a16="http://schemas.microsoft.com/office/drawing/2014/main" id="{1558F6C2-2A79-2101-1BAE-423CA08EE439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22" name="Imagen 21" descr="Texto&#10;&#10;El contenido generado por IA puede ser incorrecto.">
            <a:extLst>
              <a:ext uri="{FF2B5EF4-FFF2-40B4-BE49-F238E27FC236}">
                <a16:creationId xmlns:a16="http://schemas.microsoft.com/office/drawing/2014/main" id="{1ACAE232-8F1E-896A-1DFC-CDF5D4C61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93E6A79-0D9F-36AF-338B-E1713A708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3229518-5BC0-6603-B20E-E94750FB8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20E6B5D-8AD1-E266-630B-E3F223E10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26" name="Imagen 25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4A23D44-33BF-5139-623F-35F1BD13F3F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5A118150-494A-2C12-D6C3-A3A70DF016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54" name="Google Shape;54;p13"/>
          <p:cNvSpPr/>
          <p:nvPr/>
        </p:nvSpPr>
        <p:spPr>
          <a:xfrm>
            <a:off x="11556342" y="9670311"/>
            <a:ext cx="10547600" cy="11752273"/>
          </a:xfrm>
          <a:custGeom>
            <a:avLst/>
            <a:gdLst/>
            <a:ahLst/>
            <a:cxnLst/>
            <a:rect l="l" t="t" r="r" b="b"/>
            <a:pathLst>
              <a:path w="83372" h="89647" extrusionOk="0">
                <a:moveTo>
                  <a:pt x="0" y="0"/>
                </a:moveTo>
                <a:lnTo>
                  <a:pt x="83372" y="0"/>
                </a:lnTo>
                <a:lnTo>
                  <a:pt x="71270" y="33169"/>
                </a:lnTo>
                <a:lnTo>
                  <a:pt x="64994" y="36755"/>
                </a:lnTo>
                <a:lnTo>
                  <a:pt x="54685" y="74855"/>
                </a:lnTo>
                <a:lnTo>
                  <a:pt x="46617" y="68580"/>
                </a:lnTo>
                <a:lnTo>
                  <a:pt x="39445" y="89647"/>
                </a:lnTo>
                <a:lnTo>
                  <a:pt x="22860" y="50202"/>
                </a:lnTo>
                <a:lnTo>
                  <a:pt x="15689" y="48409"/>
                </a:lnTo>
                <a:lnTo>
                  <a:pt x="9861" y="2151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5" name="Google Shape;55;p13"/>
          <p:cNvSpPr/>
          <p:nvPr/>
        </p:nvSpPr>
        <p:spPr>
          <a:xfrm>
            <a:off x="11613018" y="3030204"/>
            <a:ext cx="10434245" cy="6287578"/>
          </a:xfrm>
          <a:custGeom>
            <a:avLst/>
            <a:gdLst/>
            <a:ahLst/>
            <a:cxnLst/>
            <a:rect l="l" t="t" r="r" b="b"/>
            <a:pathLst>
              <a:path w="82476" h="47962" extrusionOk="0">
                <a:moveTo>
                  <a:pt x="0" y="47962"/>
                </a:moveTo>
                <a:lnTo>
                  <a:pt x="82476" y="47962"/>
                </a:lnTo>
                <a:lnTo>
                  <a:pt x="72166" y="30929"/>
                </a:lnTo>
                <a:lnTo>
                  <a:pt x="60960" y="26446"/>
                </a:lnTo>
                <a:lnTo>
                  <a:pt x="41686" y="0"/>
                </a:lnTo>
                <a:lnTo>
                  <a:pt x="30480" y="14344"/>
                </a:lnTo>
                <a:lnTo>
                  <a:pt x="16137" y="2106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7" name="Google Shape;57;p13"/>
          <p:cNvSpPr txBox="1"/>
          <p:nvPr/>
        </p:nvSpPr>
        <p:spPr>
          <a:xfrm>
            <a:off x="1328685" y="535375"/>
            <a:ext cx="339966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000" b="1" i="1">
                <a:solidFill>
                  <a:srgbClr val="3C6A3C"/>
                </a:solidFill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 Modelo Iceberg: ¿Qué nos frena?</a:t>
            </a:r>
            <a:endParaRPr lang="es-ES" sz="6200" i="1">
              <a:solidFill>
                <a:srgbClr val="3C6A3C"/>
              </a:solidFill>
              <a:latin typeface="Montserrat"/>
              <a:ea typeface="Montserrat"/>
              <a:cs typeface="Bricolage Grotesque Bold" panose="020B0604020202020204" charset="0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462785" y="6614672"/>
            <a:ext cx="3317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462785" y="9493992"/>
            <a:ext cx="3317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1462785" y="12274337"/>
            <a:ext cx="3317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2" name="Google Shape;62;p13"/>
          <p:cNvCxnSpPr/>
          <p:nvPr/>
        </p:nvCxnSpPr>
        <p:spPr>
          <a:xfrm>
            <a:off x="1462785" y="15546345"/>
            <a:ext cx="3317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6219948" y="3102788"/>
            <a:ext cx="21219459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900" b="1">
                <a:solidFill>
                  <a:srgbClr val="3C6A3C"/>
                </a:solidFill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¿Por qué ocurre este problema?</a:t>
            </a:r>
          </a:p>
        </p:txBody>
      </p:sp>
      <p:sp>
        <p:nvSpPr>
          <p:cNvPr id="64" name="Google Shape;64;p13"/>
          <p:cNvSpPr txBox="1"/>
          <p:nvPr/>
        </p:nvSpPr>
        <p:spPr>
          <a:xfrm>
            <a:off x="14051078" y="10217165"/>
            <a:ext cx="5557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Patrones</a:t>
            </a:r>
            <a:endParaRPr sz="4900" b="1">
              <a:latin typeface="Montserrat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4051078" y="13155214"/>
            <a:ext cx="5557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Estructuras de base</a:t>
            </a:r>
            <a:endParaRPr sz="4900" b="1">
              <a:latin typeface="Montserrat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3966317" y="16257114"/>
            <a:ext cx="5557200" cy="26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Modelos Mentales</a:t>
            </a:r>
            <a:endParaRPr sz="4900" b="1">
              <a:latin typeface="Montserrat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2794686" y="9670882"/>
            <a:ext cx="11842099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>
                <a:solidFill>
                  <a:srgbClr val="3C6A3C"/>
                </a:solidFill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¿Qué situaciones se repiten y hacen difícil abordar este problema o avanzar en esta iniciativa?</a:t>
            </a:r>
            <a:endParaRPr lang="es-419" sz="4000" b="1">
              <a:solidFill>
                <a:srgbClr val="3C6A3C"/>
              </a:solidFill>
              <a:latin typeface="Montserrat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3472799" y="13029708"/>
            <a:ext cx="10916172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4000" b="1">
                <a:solidFill>
                  <a:srgbClr val="92D05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>
                <a:solidFill>
                  <a:srgbClr val="3C6A3C"/>
                </a:solidFill>
              </a:rPr>
              <a:t>¿Qué reglas, procesos o condiciones están sosteniendo este problema?</a:t>
            </a:r>
          </a:p>
        </p:txBody>
      </p:sp>
      <p:sp>
        <p:nvSpPr>
          <p:cNvPr id="69" name="Google Shape;69;p13"/>
          <p:cNvSpPr txBox="1"/>
          <p:nvPr/>
        </p:nvSpPr>
        <p:spPr>
          <a:xfrm>
            <a:off x="23441935" y="16448444"/>
            <a:ext cx="105476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4000" b="1">
                <a:solidFill>
                  <a:srgbClr val="92D05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>
                <a:solidFill>
                  <a:srgbClr val="3C6A3C"/>
                </a:solidFill>
              </a:rPr>
              <a:t>¿Qué ideas, creencias o formas de pensar podrían estar limitando el cambio o la solución?</a:t>
            </a:r>
            <a:endParaRPr>
              <a:solidFill>
                <a:srgbClr val="3C6A3C"/>
              </a:solidFill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094930" y="3030283"/>
            <a:ext cx="5557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Lo que vemos</a:t>
            </a:r>
            <a:endParaRPr sz="4900" b="1">
              <a:latin typeface="Montserrat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094872" y="10129476"/>
            <a:ext cx="69318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Lo que no vemos</a:t>
            </a:r>
            <a:endParaRPr sz="4900" b="1">
              <a:latin typeface="Montserrat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D1BD1D5C-76F7-E221-A631-0FC759DAF1BC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1BADAD08-9D09-D4A0-2459-436A6F598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FFAC01-4B10-6543-0E99-F16AB64FC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A95EDA-1EF6-519C-D0DA-A41EBDBA3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9CDECE-6435-6C6D-361D-CC80CA4FA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64A42EC-23C4-FC42-B2E2-4D341548724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11" name="Google Shape;63;p13">
            <a:extLst>
              <a:ext uri="{FF2B5EF4-FFF2-40B4-BE49-F238E27FC236}">
                <a16:creationId xmlns:a16="http://schemas.microsoft.com/office/drawing/2014/main" id="{5C13AD8B-1641-23A8-0DC8-2C26780F04A0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Un proyecto de: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A2991EC8-E423-613C-80D2-1FF3A9BAD6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2102646"/>
            <a:ext cx="35999738" cy="108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6"/>
              </a:lnSpc>
            </a:pPr>
            <a:r>
              <a:rPr lang="en-US" sz="6662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IDENTIFICA LAS CAUSAS DEL PROBLEMA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6006938"/>
            <a:ext cx="35999738" cy="15389887"/>
            <a:chOff x="0" y="0"/>
            <a:chExt cx="25146000" cy="10749915"/>
          </a:xfrm>
        </p:grpSpPr>
        <p:sp>
          <p:nvSpPr>
            <p:cNvPr id="8" name="AutoShape 8"/>
            <p:cNvSpPr/>
            <p:nvPr/>
          </p:nvSpPr>
          <p:spPr>
            <a:xfrm>
              <a:off x="16555793" y="9098311"/>
              <a:ext cx="1135700" cy="0"/>
            </a:xfrm>
            <a:prstGeom prst="line">
              <a:avLst/>
            </a:prstGeom>
            <a:ln w="101600" cap="flat">
              <a:solidFill>
                <a:srgbClr val="5DA144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7294246" y="6530540"/>
              <a:ext cx="1135700" cy="0"/>
            </a:xfrm>
            <a:prstGeom prst="line">
              <a:avLst/>
            </a:prstGeom>
            <a:ln w="101600" cap="flat">
              <a:solidFill>
                <a:srgbClr val="5DA144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7123643" y="7677533"/>
              <a:ext cx="1135700" cy="0"/>
            </a:xfrm>
            <a:prstGeom prst="line">
              <a:avLst/>
            </a:prstGeom>
            <a:ln w="101600" cap="flat">
              <a:solidFill>
                <a:srgbClr val="5DA144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25146000" cy="10749915"/>
            </a:xfrm>
            <a:custGeom>
              <a:avLst/>
              <a:gdLst/>
              <a:ahLst/>
              <a:cxnLst/>
              <a:rect l="l" t="t" r="r" b="b"/>
              <a:pathLst>
                <a:path w="25146000" h="10749915">
                  <a:moveTo>
                    <a:pt x="0" y="0"/>
                  </a:moveTo>
                  <a:lnTo>
                    <a:pt x="25146000" y="0"/>
                  </a:lnTo>
                  <a:lnTo>
                    <a:pt x="25146000" y="10749915"/>
                  </a:lnTo>
                  <a:lnTo>
                    <a:pt x="0" y="10749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981830" y="2829385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6352734" y="4174943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1138571" y="2326376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1437300" y="3722601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16555793" y="2326376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11437300" y="7576199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217034" y="1486716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0570721" y="1135707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16158546" y="1081382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16783369" y="3567712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11138571" y="9047644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1706421" y="6306606"/>
              <a:ext cx="1135700" cy="0"/>
            </a:xfrm>
            <a:prstGeom prst="line">
              <a:avLst/>
            </a:prstGeom>
            <a:ln w="101600" cap="flat">
              <a:solidFill>
                <a:srgbClr val="C6D311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218569" y="6581207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5981830" y="7626866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650719" y="8797195"/>
              <a:ext cx="1135700" cy="0"/>
            </a:xfrm>
            <a:prstGeom prst="line">
              <a:avLst/>
            </a:prstGeom>
            <a:ln w="101600" cap="flat">
              <a:solidFill>
                <a:srgbClr val="3C6A3C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0241261" y="4897689"/>
              <a:ext cx="4904739" cy="87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61"/>
                </a:lnSpc>
              </a:pPr>
              <a:r>
                <a:rPr lang="en-US" sz="7614" b="1">
                  <a:solidFill>
                    <a:srgbClr val="F5F6F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PROBLEMA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879043" y="3586472"/>
            <a:ext cx="27382224" cy="176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5"/>
              </a:lnSpc>
            </a:pPr>
            <a:r>
              <a:rPr lang="en-US" sz="5154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¿Qué está impidiendo que las ideas de la ciudadanía tengan un impacto real en estos espacios, y por ello se percibe la necesidad de más espacios participativos?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437876" y="22775342"/>
            <a:ext cx="24527747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2"/>
              </a:lnSpc>
              <a:spcBef>
                <a:spcPct val="0"/>
              </a:spcBef>
            </a:pPr>
            <a:r>
              <a:rPr lang="en-US" sz="5343" b="1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FALTA DE CONFIANZA E INCIDENCIA EN LOS ESPACIOS DE PARTICIPACIÓN</a:t>
            </a:r>
          </a:p>
        </p:txBody>
      </p:sp>
      <p:sp>
        <p:nvSpPr>
          <p:cNvPr id="37" name="Google Shape;63;p13">
            <a:extLst>
              <a:ext uri="{FF2B5EF4-FFF2-40B4-BE49-F238E27FC236}">
                <a16:creationId xmlns:a16="http://schemas.microsoft.com/office/drawing/2014/main" id="{C4FD8E0A-94D0-BCAF-BF12-8CD8C867598D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38" name="Google Shape;63;p13">
            <a:extLst>
              <a:ext uri="{FF2B5EF4-FFF2-40B4-BE49-F238E27FC236}">
                <a16:creationId xmlns:a16="http://schemas.microsoft.com/office/drawing/2014/main" id="{508C22D8-95F7-14B5-B4BD-ACA667CFDFAA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39" name="Imagen 38" descr="Texto&#10;&#10;El contenido generado por IA puede ser incorrecto.">
            <a:extLst>
              <a:ext uri="{FF2B5EF4-FFF2-40B4-BE49-F238E27FC236}">
                <a16:creationId xmlns:a16="http://schemas.microsoft.com/office/drawing/2014/main" id="{EDC91EFD-4310-A77E-2AEB-D79161B1F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6FD0DC3-FAF3-BC45-98D6-6A380297B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5C42025-FC2B-446E-96D2-2615A4402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5639594-5B98-7899-D678-E76ABB9AE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43" name="Imagen 42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5520FCE-53D8-0547-213A-150A0E0F796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87BDD30D-1D6C-C6F5-3F3E-8BECBCC95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988220" y="2753436"/>
            <a:ext cx="9456508" cy="5242528"/>
            <a:chOff x="0" y="-28575"/>
            <a:chExt cx="1143696" cy="6340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chemeClr val="accent2">
                  <a:alpha val="18824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932267" y="2753436"/>
            <a:ext cx="9456508" cy="5242528"/>
            <a:chOff x="0" y="-28575"/>
            <a:chExt cx="1143696" cy="634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5942" y="8590679"/>
            <a:ext cx="9456508" cy="5242528"/>
            <a:chOff x="0" y="-28575"/>
            <a:chExt cx="1143696" cy="634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4806933" y="8590679"/>
            <a:ext cx="9456508" cy="5242528"/>
            <a:chOff x="0" y="-28575"/>
            <a:chExt cx="1143696" cy="6340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26512" y="14427920"/>
            <a:ext cx="9456508" cy="5242528"/>
            <a:chOff x="0" y="-28575"/>
            <a:chExt cx="1143696" cy="6340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3681402" y="14427920"/>
            <a:ext cx="9456508" cy="5242528"/>
            <a:chOff x="0" y="-28575"/>
            <a:chExt cx="1143696" cy="6340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43696" cy="605471"/>
            </a:xfrm>
            <a:custGeom>
              <a:avLst/>
              <a:gdLst/>
              <a:ahLst/>
              <a:cxnLst/>
              <a:rect l="l" t="t" r="r" b="b"/>
              <a:pathLst>
                <a:path w="1143696" h="605471">
                  <a:moveTo>
                    <a:pt x="79700" y="0"/>
                  </a:moveTo>
                  <a:lnTo>
                    <a:pt x="1063997" y="0"/>
                  </a:lnTo>
                  <a:cubicBezTo>
                    <a:pt x="1085134" y="0"/>
                    <a:pt x="1105406" y="8397"/>
                    <a:pt x="1120353" y="23344"/>
                  </a:cubicBezTo>
                  <a:cubicBezTo>
                    <a:pt x="1135300" y="38290"/>
                    <a:pt x="1143696" y="58562"/>
                    <a:pt x="1143696" y="79700"/>
                  </a:cubicBezTo>
                  <a:lnTo>
                    <a:pt x="1143696" y="525771"/>
                  </a:lnTo>
                  <a:cubicBezTo>
                    <a:pt x="1143696" y="546909"/>
                    <a:pt x="1135300" y="567181"/>
                    <a:pt x="1120353" y="582127"/>
                  </a:cubicBezTo>
                  <a:cubicBezTo>
                    <a:pt x="1105406" y="597074"/>
                    <a:pt x="1085134" y="605471"/>
                    <a:pt x="1063997" y="605471"/>
                  </a:cubicBezTo>
                  <a:lnTo>
                    <a:pt x="79700" y="605471"/>
                  </a:lnTo>
                  <a:cubicBezTo>
                    <a:pt x="58562" y="605471"/>
                    <a:pt x="38290" y="597074"/>
                    <a:pt x="23344" y="582127"/>
                  </a:cubicBezTo>
                  <a:cubicBezTo>
                    <a:pt x="8397" y="567181"/>
                    <a:pt x="0" y="546909"/>
                    <a:pt x="0" y="525771"/>
                  </a:cubicBezTo>
                  <a:lnTo>
                    <a:pt x="0" y="79700"/>
                  </a:lnTo>
                  <a:cubicBezTo>
                    <a:pt x="0" y="58562"/>
                    <a:pt x="8397" y="38290"/>
                    <a:pt x="23344" y="23344"/>
                  </a:cubicBezTo>
                  <a:cubicBezTo>
                    <a:pt x="38290" y="8397"/>
                    <a:pt x="58562" y="0"/>
                    <a:pt x="7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323232">
                  <a:alpha val="1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143696" cy="634046"/>
            </a:xfrm>
            <a:prstGeom prst="rect">
              <a:avLst/>
            </a:prstGeom>
          </p:spPr>
          <p:txBody>
            <a:bodyPr lIns="96969" tIns="96969" rIns="96969" bIns="96969" rtlCol="0" anchor="ctr"/>
            <a:lstStyle/>
            <a:p>
              <a:pPr algn="ctr">
                <a:lnSpc>
                  <a:spcPts val="5075"/>
                </a:lnSpc>
              </a:pPr>
              <a:endParaRPr sz="2672"/>
            </a:p>
          </p:txBody>
        </p:sp>
      </p:grpSp>
      <p:sp>
        <p:nvSpPr>
          <p:cNvPr id="24" name="Freeform 24"/>
          <p:cNvSpPr/>
          <p:nvPr/>
        </p:nvSpPr>
        <p:spPr>
          <a:xfrm>
            <a:off x="904329" y="1564585"/>
            <a:ext cx="2702507" cy="3740493"/>
          </a:xfrm>
          <a:custGeom>
            <a:avLst/>
            <a:gdLst/>
            <a:ahLst/>
            <a:cxnLst/>
            <a:rect l="l" t="t" r="r" b="b"/>
            <a:pathLst>
              <a:path w="1415786" h="1959565">
                <a:moveTo>
                  <a:pt x="0" y="0"/>
                </a:moveTo>
                <a:lnTo>
                  <a:pt x="1415786" y="0"/>
                </a:lnTo>
                <a:lnTo>
                  <a:pt x="1415786" y="1959566"/>
                </a:lnTo>
                <a:lnTo>
                  <a:pt x="0" y="1959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sp>
        <p:nvSpPr>
          <p:cNvPr id="25" name="Freeform 25"/>
          <p:cNvSpPr/>
          <p:nvPr/>
        </p:nvSpPr>
        <p:spPr>
          <a:xfrm>
            <a:off x="0" y="13388165"/>
            <a:ext cx="2225935" cy="4150927"/>
          </a:xfrm>
          <a:custGeom>
            <a:avLst/>
            <a:gdLst/>
            <a:ahLst/>
            <a:cxnLst/>
            <a:rect l="l" t="t" r="r" b="b"/>
            <a:pathLst>
              <a:path w="1166120" h="2174583">
                <a:moveTo>
                  <a:pt x="0" y="0"/>
                </a:moveTo>
                <a:lnTo>
                  <a:pt x="1166120" y="0"/>
                </a:lnTo>
                <a:lnTo>
                  <a:pt x="1166120" y="2174583"/>
                </a:lnTo>
                <a:lnTo>
                  <a:pt x="0" y="2174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sp>
        <p:nvSpPr>
          <p:cNvPr id="26" name="Freeform 26"/>
          <p:cNvSpPr/>
          <p:nvPr/>
        </p:nvSpPr>
        <p:spPr>
          <a:xfrm flipH="1">
            <a:off x="31496941" y="3434832"/>
            <a:ext cx="4502797" cy="1716691"/>
          </a:xfrm>
          <a:custGeom>
            <a:avLst/>
            <a:gdLst/>
            <a:ahLst/>
            <a:cxnLst/>
            <a:rect l="l" t="t" r="r" b="b"/>
            <a:pathLst>
              <a:path w="2358920" h="899338">
                <a:moveTo>
                  <a:pt x="2358920" y="0"/>
                </a:moveTo>
                <a:lnTo>
                  <a:pt x="0" y="0"/>
                </a:lnTo>
                <a:lnTo>
                  <a:pt x="0" y="899339"/>
                </a:lnTo>
                <a:lnTo>
                  <a:pt x="2358920" y="899339"/>
                </a:lnTo>
                <a:lnTo>
                  <a:pt x="235892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sp>
        <p:nvSpPr>
          <p:cNvPr id="27" name="Freeform 27"/>
          <p:cNvSpPr/>
          <p:nvPr/>
        </p:nvSpPr>
        <p:spPr>
          <a:xfrm flipH="1">
            <a:off x="33325726" y="13014802"/>
            <a:ext cx="2674012" cy="3619644"/>
          </a:xfrm>
          <a:custGeom>
            <a:avLst/>
            <a:gdLst/>
            <a:ahLst/>
            <a:cxnLst/>
            <a:rect l="l" t="t" r="r" b="b"/>
            <a:pathLst>
              <a:path w="1400858" h="1896255">
                <a:moveTo>
                  <a:pt x="1400858" y="0"/>
                </a:moveTo>
                <a:lnTo>
                  <a:pt x="0" y="0"/>
                </a:lnTo>
                <a:lnTo>
                  <a:pt x="0" y="1896255"/>
                </a:lnTo>
                <a:lnTo>
                  <a:pt x="1400858" y="1896255"/>
                </a:lnTo>
                <a:lnTo>
                  <a:pt x="140085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sp>
        <p:nvSpPr>
          <p:cNvPr id="28" name="Freeform 28"/>
          <p:cNvSpPr/>
          <p:nvPr/>
        </p:nvSpPr>
        <p:spPr>
          <a:xfrm>
            <a:off x="16081900" y="3206384"/>
            <a:ext cx="3860444" cy="4295348"/>
          </a:xfrm>
          <a:custGeom>
            <a:avLst/>
            <a:gdLst/>
            <a:ahLst/>
            <a:cxnLst/>
            <a:rect l="l" t="t" r="r" b="b"/>
            <a:pathLst>
              <a:path w="2022405" h="2250242">
                <a:moveTo>
                  <a:pt x="0" y="0"/>
                </a:moveTo>
                <a:lnTo>
                  <a:pt x="2022405" y="0"/>
                </a:lnTo>
                <a:lnTo>
                  <a:pt x="2022405" y="2250241"/>
                </a:lnTo>
                <a:lnTo>
                  <a:pt x="0" y="22502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sp>
        <p:nvSpPr>
          <p:cNvPr id="29" name="Freeform 29"/>
          <p:cNvSpPr/>
          <p:nvPr/>
        </p:nvSpPr>
        <p:spPr>
          <a:xfrm rot="-2261195">
            <a:off x="20509235" y="6176047"/>
            <a:ext cx="2701965" cy="2058405"/>
          </a:xfrm>
          <a:custGeom>
            <a:avLst/>
            <a:gdLst/>
            <a:ahLst/>
            <a:cxnLst/>
            <a:rect l="l" t="t" r="r" b="b"/>
            <a:pathLst>
              <a:path w="1415502" h="1078355">
                <a:moveTo>
                  <a:pt x="0" y="0"/>
                </a:moveTo>
                <a:lnTo>
                  <a:pt x="1415501" y="0"/>
                </a:lnTo>
                <a:lnTo>
                  <a:pt x="1415501" y="1078355"/>
                </a:lnTo>
                <a:lnTo>
                  <a:pt x="0" y="10783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30" name="Freeform 30"/>
          <p:cNvSpPr/>
          <p:nvPr/>
        </p:nvSpPr>
        <p:spPr>
          <a:xfrm rot="3931294" flipH="1">
            <a:off x="11093747" y="7651581"/>
            <a:ext cx="2701965" cy="2058405"/>
          </a:xfrm>
          <a:custGeom>
            <a:avLst/>
            <a:gdLst/>
            <a:ahLst/>
            <a:cxnLst/>
            <a:rect l="l" t="t" r="r" b="b"/>
            <a:pathLst>
              <a:path w="1415502" h="1078355">
                <a:moveTo>
                  <a:pt x="1415502" y="0"/>
                </a:moveTo>
                <a:lnTo>
                  <a:pt x="0" y="0"/>
                </a:lnTo>
                <a:lnTo>
                  <a:pt x="0" y="1078355"/>
                </a:lnTo>
                <a:lnTo>
                  <a:pt x="1415502" y="1078355"/>
                </a:lnTo>
                <a:lnTo>
                  <a:pt x="141550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31" name="Freeform 31"/>
          <p:cNvSpPr/>
          <p:nvPr/>
        </p:nvSpPr>
        <p:spPr>
          <a:xfrm rot="4803347">
            <a:off x="10894461" y="12313636"/>
            <a:ext cx="1738782" cy="2149056"/>
          </a:xfrm>
          <a:custGeom>
            <a:avLst/>
            <a:gdLst/>
            <a:ahLst/>
            <a:cxnLst/>
            <a:rect l="l" t="t" r="r" b="b"/>
            <a:pathLst>
              <a:path w="910911" h="1125845">
                <a:moveTo>
                  <a:pt x="0" y="0"/>
                </a:moveTo>
                <a:lnTo>
                  <a:pt x="910911" y="0"/>
                </a:lnTo>
                <a:lnTo>
                  <a:pt x="910911" y="1125846"/>
                </a:lnTo>
                <a:lnTo>
                  <a:pt x="0" y="11258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32" name="Freeform 32"/>
          <p:cNvSpPr/>
          <p:nvPr/>
        </p:nvSpPr>
        <p:spPr>
          <a:xfrm>
            <a:off x="21623474" y="13467722"/>
            <a:ext cx="2057926" cy="2392937"/>
          </a:xfrm>
          <a:custGeom>
            <a:avLst/>
            <a:gdLst/>
            <a:ahLst/>
            <a:cxnLst/>
            <a:rect l="l" t="t" r="r" b="b"/>
            <a:pathLst>
              <a:path w="1078104" h="1253609">
                <a:moveTo>
                  <a:pt x="0" y="0"/>
                </a:moveTo>
                <a:lnTo>
                  <a:pt x="1078105" y="0"/>
                </a:lnTo>
                <a:lnTo>
                  <a:pt x="1078105" y="1253609"/>
                </a:lnTo>
                <a:lnTo>
                  <a:pt x="0" y="12536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33" name="TextBox 33"/>
          <p:cNvSpPr txBox="1"/>
          <p:nvPr/>
        </p:nvSpPr>
        <p:spPr>
          <a:xfrm>
            <a:off x="11763851" y="9270621"/>
            <a:ext cx="12496537" cy="411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73"/>
              </a:lnSpc>
            </a:pPr>
            <a:r>
              <a:rPr lang="en-US" sz="17948">
                <a:solidFill>
                  <a:srgbClr val="3C6A3C"/>
                </a:solidFill>
                <a:latin typeface="Yeseva One"/>
                <a:ea typeface="Yeseva One"/>
                <a:cs typeface="Yeseva One"/>
                <a:sym typeface="Yeseva One"/>
              </a:rPr>
              <a:t>Lluvia </a:t>
            </a:r>
          </a:p>
          <a:p>
            <a:pPr algn="ctr">
              <a:lnSpc>
                <a:spcPts val="15973"/>
              </a:lnSpc>
            </a:pPr>
            <a:r>
              <a:rPr lang="en-US" sz="17948">
                <a:solidFill>
                  <a:srgbClr val="3C6A3C"/>
                </a:solidFill>
                <a:latin typeface="Yeseva One"/>
                <a:ea typeface="Yeseva One"/>
                <a:cs typeface="Yeseva One"/>
                <a:sym typeface="Yeseva One"/>
              </a:rPr>
              <a:t>de ideas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459474" y="20115479"/>
            <a:ext cx="29080790" cy="176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3"/>
              </a:lnSpc>
            </a:pPr>
            <a:r>
              <a:rPr lang="en-US" sz="5154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¿Cómo imaginamos un espacio de co-creación donde la opinión ciudadana genere resultados que se tengan en cuenta? </a:t>
            </a:r>
          </a:p>
        </p:txBody>
      </p:sp>
      <p:sp>
        <p:nvSpPr>
          <p:cNvPr id="36" name="Google Shape;63;p13">
            <a:extLst>
              <a:ext uri="{FF2B5EF4-FFF2-40B4-BE49-F238E27FC236}">
                <a16:creationId xmlns:a16="http://schemas.microsoft.com/office/drawing/2014/main" id="{5EFCAE82-EC52-0D36-C4BD-42B378980A22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37" name="Google Shape;63;p13">
            <a:extLst>
              <a:ext uri="{FF2B5EF4-FFF2-40B4-BE49-F238E27FC236}">
                <a16:creationId xmlns:a16="http://schemas.microsoft.com/office/drawing/2014/main" id="{C6C6CF2C-CE7C-C3C2-A502-A8C662C43D3B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38" name="Imagen 37" descr="Texto&#10;&#10;El contenido generado por IA puede ser incorrecto.">
            <a:extLst>
              <a:ext uri="{FF2B5EF4-FFF2-40B4-BE49-F238E27FC236}">
                <a16:creationId xmlns:a16="http://schemas.microsoft.com/office/drawing/2014/main" id="{7A1486BD-2DAE-562C-34C1-B4E0A3AB9F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B0C42DD-516D-ED81-AD8F-3A92173A2B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690A87CA-46B4-556E-E6D6-DC7B196432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5829666-E046-0081-7650-29728C8EE6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42" name="Imagen 4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63FCDAD-C2A5-11BC-130B-80861C1F9A3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662AFB1F-8FC3-65AF-FE7A-8C6ECD5B2D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249918" y="240041"/>
            <a:ext cx="36147384" cy="25094521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02272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4" y="0"/>
                </a:lnTo>
                <a:lnTo>
                  <a:pt x="3761184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sp>
        <p:nvSpPr>
          <p:cNvPr id="7" name="Freeform 7"/>
          <p:cNvSpPr/>
          <p:nvPr/>
        </p:nvSpPr>
        <p:spPr>
          <a:xfrm>
            <a:off x="7281765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5" y="0"/>
                </a:lnTo>
                <a:lnTo>
                  <a:pt x="3761185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sp>
        <p:nvSpPr>
          <p:cNvPr id="8" name="Freeform 8"/>
          <p:cNvSpPr/>
          <p:nvPr/>
        </p:nvSpPr>
        <p:spPr>
          <a:xfrm>
            <a:off x="14461259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4" y="0"/>
                </a:lnTo>
                <a:lnTo>
                  <a:pt x="3761184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sp>
        <p:nvSpPr>
          <p:cNvPr id="9" name="Freeform 9"/>
          <p:cNvSpPr/>
          <p:nvPr/>
        </p:nvSpPr>
        <p:spPr>
          <a:xfrm>
            <a:off x="21640751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5" y="0"/>
                </a:lnTo>
                <a:lnTo>
                  <a:pt x="3761185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sp>
        <p:nvSpPr>
          <p:cNvPr id="10" name="Freeform 10"/>
          <p:cNvSpPr/>
          <p:nvPr/>
        </p:nvSpPr>
        <p:spPr>
          <a:xfrm>
            <a:off x="28820246" y="9633682"/>
            <a:ext cx="7179492" cy="4047440"/>
          </a:xfrm>
          <a:custGeom>
            <a:avLst/>
            <a:gdLst/>
            <a:ahLst/>
            <a:cxnLst/>
            <a:rect l="l" t="t" r="r" b="b"/>
            <a:pathLst>
              <a:path w="3761184" h="2120368">
                <a:moveTo>
                  <a:pt x="0" y="0"/>
                </a:moveTo>
                <a:lnTo>
                  <a:pt x="3761184" y="0"/>
                </a:lnTo>
                <a:lnTo>
                  <a:pt x="3761184" y="2120368"/>
                </a:lnTo>
                <a:lnTo>
                  <a:pt x="0" y="2120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 sz="2672"/>
          </a:p>
        </p:txBody>
      </p:sp>
      <p:grpSp>
        <p:nvGrpSpPr>
          <p:cNvPr id="11" name="Group 11"/>
          <p:cNvGrpSpPr/>
          <p:nvPr/>
        </p:nvGrpSpPr>
        <p:grpSpPr>
          <a:xfrm>
            <a:off x="1533550" y="14945117"/>
            <a:ext cx="3021676" cy="302167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18B3A"/>
              </a:solidFill>
              <a:prstDash val="solid"/>
              <a:miter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98995" y="5348012"/>
            <a:ext cx="3021676" cy="30216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C6D311"/>
              </a:solidFill>
              <a:prstDash val="solid"/>
              <a:miter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889257" y="14945117"/>
            <a:ext cx="3021676" cy="302167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94C024"/>
              </a:solidFill>
              <a:prstDash val="solid"/>
              <a:miter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3043470" y="5348012"/>
            <a:ext cx="3021676" cy="302167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C6D311"/>
              </a:solidFill>
              <a:prstDash val="solid"/>
              <a:miter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0248243" y="14945117"/>
            <a:ext cx="3021676" cy="302167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18B3A"/>
              </a:solidFill>
              <a:prstDash val="solid"/>
              <a:miter/>
            </a:ln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92155" tIns="92155" rIns="92155" bIns="92155" rtlCol="0" anchor="ctr"/>
            <a:lstStyle/>
            <a:p>
              <a:pPr algn="ctr">
                <a:lnSpc>
                  <a:spcPts val="6095"/>
                </a:lnSpc>
              </a:pPr>
              <a:endParaRPr sz="2672"/>
            </a:p>
          </p:txBody>
        </p:sp>
      </p:grpSp>
      <p:sp>
        <p:nvSpPr>
          <p:cNvPr id="26" name="AutoShape 26"/>
          <p:cNvSpPr/>
          <p:nvPr/>
        </p:nvSpPr>
        <p:spPr>
          <a:xfrm flipV="1">
            <a:off x="3044388" y="13681122"/>
            <a:ext cx="0" cy="1263995"/>
          </a:xfrm>
          <a:prstGeom prst="line">
            <a:avLst/>
          </a:prstGeom>
          <a:ln w="57150" cap="flat">
            <a:solidFill>
              <a:srgbClr val="018B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/>
          </a:p>
        </p:txBody>
      </p:sp>
      <p:sp>
        <p:nvSpPr>
          <p:cNvPr id="27" name="AutoShape 27"/>
          <p:cNvSpPr/>
          <p:nvPr/>
        </p:nvSpPr>
        <p:spPr>
          <a:xfrm flipV="1">
            <a:off x="10209835" y="8369688"/>
            <a:ext cx="0" cy="1263995"/>
          </a:xfrm>
          <a:prstGeom prst="line">
            <a:avLst/>
          </a:prstGeom>
          <a:ln w="57150" cap="flat">
            <a:solidFill>
              <a:srgbClr val="C6D31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/>
          </a:p>
        </p:txBody>
      </p:sp>
      <p:sp>
        <p:nvSpPr>
          <p:cNvPr id="28" name="AutoShape 28"/>
          <p:cNvSpPr/>
          <p:nvPr/>
        </p:nvSpPr>
        <p:spPr>
          <a:xfrm flipV="1">
            <a:off x="17400097" y="13681122"/>
            <a:ext cx="0" cy="1263995"/>
          </a:xfrm>
          <a:prstGeom prst="line">
            <a:avLst/>
          </a:prstGeom>
          <a:ln w="57150" cap="flat">
            <a:solidFill>
              <a:srgbClr val="94C0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/>
          </a:p>
        </p:txBody>
      </p:sp>
      <p:sp>
        <p:nvSpPr>
          <p:cNvPr id="29" name="AutoShape 29"/>
          <p:cNvSpPr/>
          <p:nvPr/>
        </p:nvSpPr>
        <p:spPr>
          <a:xfrm flipV="1">
            <a:off x="24554308" y="8369688"/>
            <a:ext cx="0" cy="1263995"/>
          </a:xfrm>
          <a:prstGeom prst="line">
            <a:avLst/>
          </a:prstGeom>
          <a:ln w="57150" cap="flat">
            <a:solidFill>
              <a:srgbClr val="C6D31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/>
          </a:p>
        </p:txBody>
      </p:sp>
      <p:sp>
        <p:nvSpPr>
          <p:cNvPr id="30" name="AutoShape 30"/>
          <p:cNvSpPr/>
          <p:nvPr/>
        </p:nvSpPr>
        <p:spPr>
          <a:xfrm flipV="1">
            <a:off x="31759083" y="13681122"/>
            <a:ext cx="0" cy="1263995"/>
          </a:xfrm>
          <a:prstGeom prst="line">
            <a:avLst/>
          </a:prstGeom>
          <a:ln w="57150" cap="flat">
            <a:solidFill>
              <a:srgbClr val="018B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sz="2672"/>
          </a:p>
        </p:txBody>
      </p:sp>
      <p:sp>
        <p:nvSpPr>
          <p:cNvPr id="31" name="Freeform 31"/>
          <p:cNvSpPr/>
          <p:nvPr/>
        </p:nvSpPr>
        <p:spPr>
          <a:xfrm>
            <a:off x="2041688" y="15473189"/>
            <a:ext cx="2005399" cy="1947742"/>
          </a:xfrm>
          <a:custGeom>
            <a:avLst/>
            <a:gdLst/>
            <a:ahLst/>
            <a:cxnLst/>
            <a:rect l="l" t="t" r="r" b="b"/>
            <a:pathLst>
              <a:path w="1050586" h="1020381">
                <a:moveTo>
                  <a:pt x="0" y="0"/>
                </a:moveTo>
                <a:lnTo>
                  <a:pt x="1050586" y="0"/>
                </a:lnTo>
                <a:lnTo>
                  <a:pt x="1050586" y="1020381"/>
                </a:lnTo>
                <a:lnTo>
                  <a:pt x="0" y="10203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32" name="Freeform 32"/>
          <p:cNvSpPr/>
          <p:nvPr/>
        </p:nvSpPr>
        <p:spPr>
          <a:xfrm>
            <a:off x="9140386" y="5740510"/>
            <a:ext cx="2138897" cy="2168717"/>
          </a:xfrm>
          <a:custGeom>
            <a:avLst/>
            <a:gdLst/>
            <a:ahLst/>
            <a:cxnLst/>
            <a:rect l="l" t="t" r="r" b="b"/>
            <a:pathLst>
              <a:path w="1120523" h="1136145">
                <a:moveTo>
                  <a:pt x="0" y="0"/>
                </a:moveTo>
                <a:lnTo>
                  <a:pt x="1120523" y="0"/>
                </a:lnTo>
                <a:lnTo>
                  <a:pt x="1120523" y="1136145"/>
                </a:lnTo>
                <a:lnTo>
                  <a:pt x="0" y="1136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33" name="Freeform 33"/>
          <p:cNvSpPr/>
          <p:nvPr/>
        </p:nvSpPr>
        <p:spPr>
          <a:xfrm>
            <a:off x="16457697" y="15444732"/>
            <a:ext cx="1884800" cy="1976199"/>
          </a:xfrm>
          <a:custGeom>
            <a:avLst/>
            <a:gdLst/>
            <a:ahLst/>
            <a:cxnLst/>
            <a:rect l="l" t="t" r="r" b="b"/>
            <a:pathLst>
              <a:path w="987407" h="1035289">
                <a:moveTo>
                  <a:pt x="0" y="0"/>
                </a:moveTo>
                <a:lnTo>
                  <a:pt x="987407" y="0"/>
                </a:lnTo>
                <a:lnTo>
                  <a:pt x="987407" y="1035289"/>
                </a:lnTo>
                <a:lnTo>
                  <a:pt x="0" y="10352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34" name="Freeform 34"/>
          <p:cNvSpPr/>
          <p:nvPr/>
        </p:nvSpPr>
        <p:spPr>
          <a:xfrm>
            <a:off x="23485799" y="5795261"/>
            <a:ext cx="2137023" cy="2127177"/>
          </a:xfrm>
          <a:custGeom>
            <a:avLst/>
            <a:gdLst/>
            <a:ahLst/>
            <a:cxnLst/>
            <a:rect l="l" t="t" r="r" b="b"/>
            <a:pathLst>
              <a:path w="1119541" h="1114383">
                <a:moveTo>
                  <a:pt x="0" y="0"/>
                </a:moveTo>
                <a:lnTo>
                  <a:pt x="1119541" y="0"/>
                </a:lnTo>
                <a:lnTo>
                  <a:pt x="1119541" y="1114383"/>
                </a:lnTo>
                <a:lnTo>
                  <a:pt x="0" y="11143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35" name="Freeform 35"/>
          <p:cNvSpPr/>
          <p:nvPr/>
        </p:nvSpPr>
        <p:spPr>
          <a:xfrm>
            <a:off x="30709645" y="15497836"/>
            <a:ext cx="2098877" cy="1923095"/>
          </a:xfrm>
          <a:custGeom>
            <a:avLst/>
            <a:gdLst/>
            <a:ahLst/>
            <a:cxnLst/>
            <a:rect l="l" t="t" r="r" b="b"/>
            <a:pathLst>
              <a:path w="1099557" h="1007469">
                <a:moveTo>
                  <a:pt x="0" y="0"/>
                </a:moveTo>
                <a:lnTo>
                  <a:pt x="1099557" y="0"/>
                </a:lnTo>
                <a:lnTo>
                  <a:pt x="1099557" y="1007469"/>
                </a:lnTo>
                <a:lnTo>
                  <a:pt x="0" y="100746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sp>
        <p:nvSpPr>
          <p:cNvPr id="36" name="TextBox 36"/>
          <p:cNvSpPr txBox="1"/>
          <p:nvPr/>
        </p:nvSpPr>
        <p:spPr>
          <a:xfrm>
            <a:off x="1520131" y="11252924"/>
            <a:ext cx="3280329" cy="77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Fase 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5970" y="6291331"/>
            <a:ext cx="6464159" cy="171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5724" b="1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Identificación del problema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697440" y="11252924"/>
            <a:ext cx="3280329" cy="77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Fase 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889258" y="11252924"/>
            <a:ext cx="3280329" cy="77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Fase 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3068752" y="11252924"/>
            <a:ext cx="3280329" cy="77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Fase 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235921" y="11252924"/>
            <a:ext cx="3280329" cy="77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530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Fase 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031634" y="20199415"/>
            <a:ext cx="24275904" cy="842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3"/>
              </a:lnSpc>
            </a:pPr>
            <a:r>
              <a:rPr lang="en-US" sz="5154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¿En qué fases creerías pertinente el aporte de ideas de la ciudadanía?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297343" y="6149765"/>
            <a:ext cx="6464159" cy="171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5724" b="1" err="1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Evaluación</a:t>
            </a:r>
            <a:r>
              <a:rPr lang="en-US" sz="5724" b="1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de </a:t>
            </a:r>
            <a:r>
              <a:rPr lang="en-US" sz="5724" b="1" err="1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soluciones</a:t>
            </a:r>
            <a:endParaRPr lang="en-US" sz="5724" b="1"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588755" y="15711851"/>
            <a:ext cx="6464159" cy="171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5724" b="1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Generación de ideas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1476835" y="15898700"/>
            <a:ext cx="6464159" cy="830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5724" b="1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Ejecución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8919673" y="6397598"/>
            <a:ext cx="6464159" cy="830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5724" b="1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Rendición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85172" y="18784972"/>
            <a:ext cx="35999738" cy="108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6"/>
              </a:lnSpc>
            </a:pPr>
            <a:r>
              <a:rPr lang="en-US" sz="6662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UBICA LAS FASES EN LAS QUE SERÍA IMPORTANTE PARTICIPAR</a:t>
            </a:r>
          </a:p>
        </p:txBody>
      </p:sp>
      <p:sp>
        <p:nvSpPr>
          <p:cNvPr id="56" name="Google Shape;63;p13">
            <a:extLst>
              <a:ext uri="{FF2B5EF4-FFF2-40B4-BE49-F238E27FC236}">
                <a16:creationId xmlns:a16="http://schemas.microsoft.com/office/drawing/2014/main" id="{7F0D548C-C490-86B0-6620-893C4EE1FA75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57" name="Google Shape;63;p13">
            <a:extLst>
              <a:ext uri="{FF2B5EF4-FFF2-40B4-BE49-F238E27FC236}">
                <a16:creationId xmlns:a16="http://schemas.microsoft.com/office/drawing/2014/main" id="{F2DEBA42-3CBD-8A54-0A01-4BC13FCCD5EE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58" name="Imagen 57" descr="Texto&#10;&#10;El contenido generado por IA puede ser incorrecto.">
            <a:extLst>
              <a:ext uri="{FF2B5EF4-FFF2-40B4-BE49-F238E27FC236}">
                <a16:creationId xmlns:a16="http://schemas.microsoft.com/office/drawing/2014/main" id="{50B746FA-7FFF-BCD7-3578-C740D8ED9D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BB00696-5037-03C6-D4D4-26967EA73E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84968094-75F9-CEC5-3787-CC505FA3C6E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2F5FEDC0-CA6D-285D-A031-A550475E991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62" name="Imagen 6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C8B03C3-C245-DB54-6073-0C25A6DDF6A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2" name="TextBox 33">
            <a:extLst>
              <a:ext uri="{FF2B5EF4-FFF2-40B4-BE49-F238E27FC236}">
                <a16:creationId xmlns:a16="http://schemas.microsoft.com/office/drawing/2014/main" id="{A20E1142-546D-7786-AC44-FD33BD46AA4D}"/>
              </a:ext>
            </a:extLst>
          </p:cNvPr>
          <p:cNvSpPr txBox="1"/>
          <p:nvPr/>
        </p:nvSpPr>
        <p:spPr>
          <a:xfrm>
            <a:off x="7357797" y="2170757"/>
            <a:ext cx="21969399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73"/>
              </a:lnSpc>
            </a:pPr>
            <a:r>
              <a:rPr lang="en-US" sz="10000" b="1" err="1">
                <a:solidFill>
                  <a:srgbClr val="3C6A3C"/>
                </a:solidFill>
                <a:latin typeface="Bricolage Grotesque Bold" panose="020B0604020202020204" charset="0"/>
                <a:ea typeface="Yeseva One"/>
                <a:cs typeface="Bricolage Grotesque Bold" panose="020B0604020202020204" charset="0"/>
                <a:sym typeface="Yeseva One"/>
              </a:rPr>
              <a:t>Ubícate</a:t>
            </a:r>
            <a:r>
              <a:rPr lang="en-US" sz="10000" b="1">
                <a:solidFill>
                  <a:srgbClr val="3C6A3C"/>
                </a:solidFill>
                <a:latin typeface="Bricolage Grotesque Bold" panose="020B0604020202020204" charset="0"/>
                <a:ea typeface="Yeseva One"/>
                <a:cs typeface="Bricolage Grotesque Bold" panose="020B0604020202020204" charset="0"/>
                <a:sym typeface="Yeseva One"/>
              </a:rPr>
              <a:t> </a:t>
            </a:r>
            <a:r>
              <a:rPr lang="en-US" sz="10000" b="1" err="1">
                <a:solidFill>
                  <a:srgbClr val="3C6A3C"/>
                </a:solidFill>
                <a:latin typeface="Bricolage Grotesque Bold" panose="020B0604020202020204" charset="0"/>
                <a:ea typeface="Yeseva One"/>
                <a:cs typeface="Bricolage Grotesque Bold" panose="020B0604020202020204" charset="0"/>
                <a:sym typeface="Yeseva One"/>
              </a:rPr>
              <a:t>en</a:t>
            </a:r>
            <a:r>
              <a:rPr lang="en-US" sz="10000" b="1">
                <a:solidFill>
                  <a:srgbClr val="3C6A3C"/>
                </a:solidFill>
                <a:latin typeface="Bricolage Grotesque Bold" panose="020B0604020202020204" charset="0"/>
                <a:ea typeface="Yeseva One"/>
                <a:cs typeface="Bricolage Grotesque Bold" panose="020B0604020202020204" charset="0"/>
                <a:sym typeface="Yeseva One"/>
              </a:rPr>
              <a:t> </a:t>
            </a:r>
            <a:r>
              <a:rPr lang="en-US" sz="10000" b="1" err="1">
                <a:solidFill>
                  <a:srgbClr val="3C6A3C"/>
                </a:solidFill>
                <a:latin typeface="Bricolage Grotesque Bold" panose="020B0604020202020204" charset="0"/>
                <a:ea typeface="Yeseva One"/>
                <a:cs typeface="Bricolage Grotesque Bold" panose="020B0604020202020204" charset="0"/>
                <a:sym typeface="Yeseva One"/>
              </a:rPr>
              <a:t>el</a:t>
            </a:r>
            <a:r>
              <a:rPr lang="en-US" sz="10000" b="1">
                <a:solidFill>
                  <a:srgbClr val="3C6A3C"/>
                </a:solidFill>
                <a:latin typeface="Bricolage Grotesque Bold" panose="020B0604020202020204" charset="0"/>
                <a:ea typeface="Yeseva One"/>
                <a:cs typeface="Bricolage Grotesque Bold" panose="020B0604020202020204" charset="0"/>
                <a:sym typeface="Yeseva One"/>
              </a:rPr>
              <a:t> </a:t>
            </a:r>
            <a:r>
              <a:rPr lang="en-US" sz="10000" b="1" err="1">
                <a:solidFill>
                  <a:srgbClr val="3C6A3C"/>
                </a:solidFill>
                <a:latin typeface="Bricolage Grotesque Bold" panose="020B0604020202020204" charset="0"/>
                <a:ea typeface="Yeseva One"/>
                <a:cs typeface="Bricolage Grotesque Bold" panose="020B0604020202020204" charset="0"/>
                <a:sym typeface="Yeseva One"/>
              </a:rPr>
              <a:t>tiempo</a:t>
            </a:r>
            <a:endParaRPr lang="en-US" sz="10000" b="1">
              <a:solidFill>
                <a:srgbClr val="3C6A3C"/>
              </a:solidFill>
              <a:latin typeface="Bradley Hand ITC" panose="03070402050302030203" pitchFamily="66" charset="0"/>
              <a:ea typeface="Yeseva One"/>
              <a:cs typeface="Bricolage Grotesque Bold" panose="020B0604020202020204" charset="0"/>
              <a:sym typeface="Yeseva On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3895426"/>
            <a:ext cx="12211767" cy="12382020"/>
          </a:xfrm>
          <a:custGeom>
            <a:avLst/>
            <a:gdLst/>
            <a:ahLst/>
            <a:cxnLst/>
            <a:rect l="l" t="t" r="r" b="b"/>
            <a:pathLst>
              <a:path w="6397486" h="6486678">
                <a:moveTo>
                  <a:pt x="0" y="0"/>
                </a:moveTo>
                <a:lnTo>
                  <a:pt x="6397486" y="0"/>
                </a:lnTo>
                <a:lnTo>
                  <a:pt x="6397486" y="6486678"/>
                </a:lnTo>
                <a:lnTo>
                  <a:pt x="0" y="6486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grpSp>
        <p:nvGrpSpPr>
          <p:cNvPr id="6" name="Group 6"/>
          <p:cNvGrpSpPr/>
          <p:nvPr/>
        </p:nvGrpSpPr>
        <p:grpSpPr>
          <a:xfrm>
            <a:off x="898092" y="9293739"/>
            <a:ext cx="11844077" cy="4256454"/>
            <a:chOff x="0" y="0"/>
            <a:chExt cx="8022446" cy="28830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22446" cy="2883059"/>
            </a:xfrm>
            <a:custGeom>
              <a:avLst/>
              <a:gdLst/>
              <a:ahLst/>
              <a:cxnLst/>
              <a:rect l="l" t="t" r="r" b="b"/>
              <a:pathLst>
                <a:path w="8022446" h="2883059">
                  <a:moveTo>
                    <a:pt x="0" y="0"/>
                  </a:moveTo>
                  <a:lnTo>
                    <a:pt x="8022446" y="0"/>
                  </a:lnTo>
                  <a:lnTo>
                    <a:pt x="8022446" y="2883059"/>
                  </a:lnTo>
                  <a:lnTo>
                    <a:pt x="0" y="28830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022446" cy="28830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Por medio de líderes de grupos ciudadanos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Página web de la alcaldía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Carteles en la alcaldía o salón comunal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Secretarías con acercamiento a ciudadanos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Puntos móviles de información en parques o ferias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 b="1">
                  <a:latin typeface="Montserrat Bold"/>
                  <a:ea typeface="Montserrat Bold"/>
                  <a:cs typeface="Montserrat Bold"/>
                  <a:sym typeface="Montserrat Bold"/>
                </a:rPr>
                <a:t>Otros (escriba en post it)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4953354" y="4254595"/>
            <a:ext cx="27744599" cy="15662084"/>
          </a:xfrm>
          <a:custGeom>
            <a:avLst/>
            <a:gdLst/>
            <a:ahLst/>
            <a:cxnLst/>
            <a:rect l="l" t="t" r="r" b="b"/>
            <a:pathLst>
              <a:path w="14534808" h="8205034">
                <a:moveTo>
                  <a:pt x="0" y="0"/>
                </a:moveTo>
                <a:lnTo>
                  <a:pt x="14534809" y="0"/>
                </a:lnTo>
                <a:lnTo>
                  <a:pt x="14534809" y="8205034"/>
                </a:lnTo>
                <a:lnTo>
                  <a:pt x="0" y="8205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672"/>
          </a:p>
        </p:txBody>
      </p:sp>
      <p:grpSp>
        <p:nvGrpSpPr>
          <p:cNvPr id="10" name="Group 10"/>
          <p:cNvGrpSpPr/>
          <p:nvPr/>
        </p:nvGrpSpPr>
        <p:grpSpPr>
          <a:xfrm>
            <a:off x="28890004" y="5286505"/>
            <a:ext cx="3654660" cy="14535565"/>
            <a:chOff x="0" y="0"/>
            <a:chExt cx="1688465" cy="67154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88465" cy="6715480"/>
            </a:xfrm>
            <a:custGeom>
              <a:avLst/>
              <a:gdLst/>
              <a:ahLst/>
              <a:cxnLst/>
              <a:rect l="l" t="t" r="r" b="b"/>
              <a:pathLst>
                <a:path w="1688465" h="6715480">
                  <a:moveTo>
                    <a:pt x="0" y="276197"/>
                  </a:moveTo>
                  <a:cubicBezTo>
                    <a:pt x="0" y="123641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123641"/>
                    <a:pt x="1688465" y="276197"/>
                  </a:cubicBezTo>
                  <a:lnTo>
                    <a:pt x="1688465" y="6439283"/>
                  </a:lnTo>
                  <a:cubicBezTo>
                    <a:pt x="1688465" y="6591839"/>
                    <a:pt x="1562481" y="6715480"/>
                    <a:pt x="1407033" y="6715480"/>
                  </a:cubicBezTo>
                  <a:lnTo>
                    <a:pt x="281432" y="6715480"/>
                  </a:lnTo>
                  <a:cubicBezTo>
                    <a:pt x="125984" y="6715480"/>
                    <a:pt x="0" y="6591839"/>
                    <a:pt x="0" y="6439283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985399" y="8052846"/>
            <a:ext cx="3654660" cy="11768454"/>
            <a:chOff x="0" y="0"/>
            <a:chExt cx="1688465" cy="54370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8465" cy="5437065"/>
            </a:xfrm>
            <a:custGeom>
              <a:avLst/>
              <a:gdLst/>
              <a:ahLst/>
              <a:cxnLst/>
              <a:rect l="l" t="t" r="r" b="b"/>
              <a:pathLst>
                <a:path w="1688465" h="5437065">
                  <a:moveTo>
                    <a:pt x="0" y="271009"/>
                  </a:moveTo>
                  <a:cubicBezTo>
                    <a:pt x="0" y="121318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121318"/>
                    <a:pt x="1688465" y="271009"/>
                  </a:cubicBezTo>
                  <a:lnTo>
                    <a:pt x="1688465" y="5166056"/>
                  </a:lnTo>
                  <a:cubicBezTo>
                    <a:pt x="1688465" y="5315746"/>
                    <a:pt x="1562481" y="5437065"/>
                    <a:pt x="1407033" y="5437065"/>
                  </a:cubicBezTo>
                  <a:lnTo>
                    <a:pt x="281432" y="5437065"/>
                  </a:lnTo>
                  <a:cubicBezTo>
                    <a:pt x="125984" y="5437065"/>
                    <a:pt x="0" y="5315746"/>
                    <a:pt x="0" y="5166056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070255" y="10840158"/>
            <a:ext cx="3654660" cy="8981517"/>
            <a:chOff x="0" y="0"/>
            <a:chExt cx="1688465" cy="41494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88465" cy="4149491"/>
            </a:xfrm>
            <a:custGeom>
              <a:avLst/>
              <a:gdLst/>
              <a:ahLst/>
              <a:cxnLst/>
              <a:rect l="l" t="t" r="r" b="b"/>
              <a:pathLst>
                <a:path w="1688465" h="4149491">
                  <a:moveTo>
                    <a:pt x="0" y="259277"/>
                  </a:moveTo>
                  <a:cubicBezTo>
                    <a:pt x="0" y="116066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116066"/>
                    <a:pt x="1688465" y="259277"/>
                  </a:cubicBezTo>
                  <a:lnTo>
                    <a:pt x="1688465" y="3890207"/>
                  </a:lnTo>
                  <a:cubicBezTo>
                    <a:pt x="1688465" y="4033418"/>
                    <a:pt x="1562481" y="4149491"/>
                    <a:pt x="1407033" y="4149491"/>
                  </a:cubicBezTo>
                  <a:lnTo>
                    <a:pt x="281432" y="4149491"/>
                  </a:lnTo>
                  <a:cubicBezTo>
                    <a:pt x="125984" y="4149368"/>
                    <a:pt x="0" y="4033301"/>
                    <a:pt x="0" y="3890207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43983" y="15522859"/>
            <a:ext cx="3400117" cy="4298696"/>
            <a:chOff x="0" y="0"/>
            <a:chExt cx="1570865" cy="19860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70865" cy="1986012"/>
            </a:xfrm>
            <a:custGeom>
              <a:avLst/>
              <a:gdLst/>
              <a:ahLst/>
              <a:cxnLst/>
              <a:rect l="l" t="t" r="r" b="b"/>
              <a:pathLst>
                <a:path w="1570865" h="1986012">
                  <a:moveTo>
                    <a:pt x="0" y="147572"/>
                  </a:moveTo>
                  <a:cubicBezTo>
                    <a:pt x="0" y="66061"/>
                    <a:pt x="117209" y="0"/>
                    <a:pt x="261829" y="0"/>
                  </a:cubicBezTo>
                  <a:lnTo>
                    <a:pt x="1309029" y="0"/>
                  </a:lnTo>
                  <a:cubicBezTo>
                    <a:pt x="1453649" y="0"/>
                    <a:pt x="1570865" y="66061"/>
                    <a:pt x="1570865" y="147572"/>
                  </a:cubicBezTo>
                  <a:lnTo>
                    <a:pt x="1570865" y="1838395"/>
                  </a:lnTo>
                  <a:cubicBezTo>
                    <a:pt x="1570865" y="1919906"/>
                    <a:pt x="1453649" y="1986012"/>
                    <a:pt x="1309029" y="1986012"/>
                  </a:cubicBezTo>
                  <a:lnTo>
                    <a:pt x="261829" y="1986012"/>
                  </a:lnTo>
                  <a:cubicBezTo>
                    <a:pt x="117209" y="1985900"/>
                    <a:pt x="0" y="1919839"/>
                    <a:pt x="0" y="1838395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998431" y="12976134"/>
            <a:ext cx="3654660" cy="6940736"/>
            <a:chOff x="0" y="0"/>
            <a:chExt cx="1688465" cy="32066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8465" cy="3206643"/>
            </a:xfrm>
            <a:custGeom>
              <a:avLst/>
              <a:gdLst/>
              <a:ahLst/>
              <a:cxnLst/>
              <a:rect l="l" t="t" r="r" b="b"/>
              <a:pathLst>
                <a:path w="1688465" h="3206643">
                  <a:moveTo>
                    <a:pt x="0" y="193147"/>
                  </a:moveTo>
                  <a:cubicBezTo>
                    <a:pt x="0" y="86463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86463"/>
                    <a:pt x="1688465" y="193147"/>
                  </a:cubicBezTo>
                  <a:lnTo>
                    <a:pt x="1688465" y="3013469"/>
                  </a:lnTo>
                  <a:cubicBezTo>
                    <a:pt x="1688465" y="3120153"/>
                    <a:pt x="1562481" y="3206643"/>
                    <a:pt x="1407033" y="3206643"/>
                  </a:cubicBezTo>
                  <a:lnTo>
                    <a:pt x="281432" y="3206643"/>
                  </a:lnTo>
                  <a:cubicBezTo>
                    <a:pt x="125984" y="3206529"/>
                    <a:pt x="0" y="3120066"/>
                    <a:pt x="0" y="3013469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97752" y="18113360"/>
            <a:ext cx="3654660" cy="1803311"/>
            <a:chOff x="0" y="0"/>
            <a:chExt cx="1688465" cy="8331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88465" cy="833136"/>
            </a:xfrm>
            <a:custGeom>
              <a:avLst/>
              <a:gdLst/>
              <a:ahLst/>
              <a:cxnLst/>
              <a:rect l="l" t="t" r="r" b="b"/>
              <a:pathLst>
                <a:path w="1688465" h="833136">
                  <a:moveTo>
                    <a:pt x="0" y="40598"/>
                  </a:moveTo>
                  <a:cubicBezTo>
                    <a:pt x="0" y="18174"/>
                    <a:pt x="125984" y="0"/>
                    <a:pt x="281432" y="0"/>
                  </a:cubicBezTo>
                  <a:lnTo>
                    <a:pt x="1407033" y="0"/>
                  </a:lnTo>
                  <a:cubicBezTo>
                    <a:pt x="1562481" y="0"/>
                    <a:pt x="1688465" y="18174"/>
                    <a:pt x="1688465" y="40598"/>
                  </a:cubicBezTo>
                  <a:lnTo>
                    <a:pt x="1688465" y="792538"/>
                  </a:lnTo>
                  <a:cubicBezTo>
                    <a:pt x="1688465" y="814962"/>
                    <a:pt x="1562481" y="833136"/>
                    <a:pt x="1407033" y="833136"/>
                  </a:cubicBezTo>
                  <a:lnTo>
                    <a:pt x="281432" y="833136"/>
                  </a:lnTo>
                  <a:cubicBezTo>
                    <a:pt x="125984" y="833136"/>
                    <a:pt x="0" y="814962"/>
                    <a:pt x="0" y="792538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s-CO" sz="2672"/>
            </a:p>
          </p:txBody>
        </p:sp>
      </p:grpSp>
      <p:sp>
        <p:nvSpPr>
          <p:cNvPr id="22" name="AutoShape 22"/>
          <p:cNvSpPr/>
          <p:nvPr/>
        </p:nvSpPr>
        <p:spPr>
          <a:xfrm>
            <a:off x="4884830" y="18694190"/>
            <a:ext cx="3757588" cy="65332"/>
          </a:xfrm>
          <a:prstGeom prst="line">
            <a:avLst/>
          </a:prstGeom>
          <a:ln w="85725" cap="rnd">
            <a:solidFill>
              <a:srgbClr val="018B3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es-CO" sz="2672"/>
          </a:p>
        </p:txBody>
      </p:sp>
      <p:sp>
        <p:nvSpPr>
          <p:cNvPr id="23" name="AutoShape 23"/>
          <p:cNvSpPr/>
          <p:nvPr/>
        </p:nvSpPr>
        <p:spPr>
          <a:xfrm flipV="1">
            <a:off x="34363302" y="2852963"/>
            <a:ext cx="0" cy="18458572"/>
          </a:xfrm>
          <a:prstGeom prst="line">
            <a:avLst/>
          </a:prstGeom>
          <a:ln w="180975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672"/>
          </a:p>
        </p:txBody>
      </p:sp>
      <p:grpSp>
        <p:nvGrpSpPr>
          <p:cNvPr id="25" name="Group 25"/>
          <p:cNvGrpSpPr/>
          <p:nvPr/>
        </p:nvGrpSpPr>
        <p:grpSpPr>
          <a:xfrm>
            <a:off x="0" y="5619100"/>
            <a:ext cx="13814737" cy="3674640"/>
            <a:chOff x="0" y="0"/>
            <a:chExt cx="9357250" cy="24889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357250" cy="2488974"/>
            </a:xfrm>
            <a:custGeom>
              <a:avLst/>
              <a:gdLst/>
              <a:ahLst/>
              <a:cxnLst/>
              <a:rect l="l" t="t" r="r" b="b"/>
              <a:pathLst>
                <a:path w="9357250" h="2488974">
                  <a:moveTo>
                    <a:pt x="0" y="0"/>
                  </a:moveTo>
                  <a:lnTo>
                    <a:pt x="9357250" y="0"/>
                  </a:lnTo>
                  <a:lnTo>
                    <a:pt x="9357250" y="2488974"/>
                  </a:lnTo>
                  <a:lnTo>
                    <a:pt x="0" y="24889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672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9357250" cy="24889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Facebook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 Instagram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WhatsApp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TikToks informativos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Correo electrónico</a:t>
              </a:r>
            </a:p>
            <a:p>
              <a:pPr algn="ctr">
                <a:lnSpc>
                  <a:spcPts val="4581"/>
                </a:lnSpc>
              </a:pPr>
              <a:r>
                <a:rPr lang="en-US" sz="3818">
                  <a:latin typeface="Montserrat"/>
                  <a:ea typeface="Montserrat"/>
                  <a:cs typeface="Montserrat"/>
                  <a:sym typeface="Montserrat"/>
                </a:rPr>
                <a:t>Boletines digitales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122165" y="1663424"/>
            <a:ext cx="13755412" cy="2354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94"/>
              </a:lnSpc>
            </a:pPr>
            <a:r>
              <a:rPr lang="en-US" sz="6853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ESCALERA DE CATEGORIZACIÓN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82102" y="17446697"/>
            <a:ext cx="3654448" cy="62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52201" y="14856198"/>
            <a:ext cx="3654448" cy="62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998431" y="12059631"/>
            <a:ext cx="3654448" cy="62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070255" y="9707652"/>
            <a:ext cx="3654448" cy="62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985399" y="7242803"/>
            <a:ext cx="3654448" cy="62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8890004" y="4444232"/>
            <a:ext cx="3654448" cy="62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6</a:t>
            </a:r>
          </a:p>
        </p:txBody>
      </p:sp>
      <p:sp>
        <p:nvSpPr>
          <p:cNvPr id="35" name="TextBox 35"/>
          <p:cNvSpPr txBox="1"/>
          <p:nvPr/>
        </p:nvSpPr>
        <p:spPr>
          <a:xfrm rot="5400000">
            <a:off x="20702899" y="12178493"/>
            <a:ext cx="29080790" cy="842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3"/>
              </a:lnSpc>
            </a:pPr>
            <a:r>
              <a:rPr lang="en-US" sz="5154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Importancia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343848" y="4732108"/>
            <a:ext cx="9526585" cy="69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POSIBLES RESPUESTAS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258512" y="20871680"/>
            <a:ext cx="20439442" cy="157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4"/>
              </a:lnSpc>
            </a:pPr>
            <a:r>
              <a:rPr lang="en-US" sz="4581" b="1">
                <a:solidFill>
                  <a:srgbClr val="3C6A3C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¿De qué forma te gustaría recibir la información sobre espacios donde puedes participar relacionados con estos temas?</a:t>
            </a:r>
          </a:p>
        </p:txBody>
      </p:sp>
      <p:sp>
        <p:nvSpPr>
          <p:cNvPr id="55" name="Google Shape;63;p13">
            <a:extLst>
              <a:ext uri="{FF2B5EF4-FFF2-40B4-BE49-F238E27FC236}">
                <a16:creationId xmlns:a16="http://schemas.microsoft.com/office/drawing/2014/main" id="{FE7776EF-9B7C-C907-F889-ADFD490ABFF5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56" name="Google Shape;63;p13">
            <a:extLst>
              <a:ext uri="{FF2B5EF4-FFF2-40B4-BE49-F238E27FC236}">
                <a16:creationId xmlns:a16="http://schemas.microsoft.com/office/drawing/2014/main" id="{316ED3C6-7B43-09E1-50FB-7B379B16589B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57" name="Imagen 56" descr="Texto&#10;&#10;El contenido generado por IA puede ser incorrecto.">
            <a:extLst>
              <a:ext uri="{FF2B5EF4-FFF2-40B4-BE49-F238E27FC236}">
                <a16:creationId xmlns:a16="http://schemas.microsoft.com/office/drawing/2014/main" id="{3859E896-11F2-0C63-961B-7DD9E1560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33810B69-FB0C-6D2D-6B4A-A3809C96C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00A1EA5A-2513-F9B9-6CDF-B94CA7076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13FA49B4-8992-688F-63D3-BAEDAFD589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61" name="Imagen 60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6D84E5C-D8BB-F8B5-E246-CF056966958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D9F8A-52A5-091A-7550-1497B483D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985A161D-1370-672F-C347-967E069E96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C6A3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507923" y="-130364"/>
            <a:ext cx="37015583" cy="25697249"/>
          </a:xfrm>
          <a:prstGeom prst="rect">
            <a:avLst/>
          </a:prstGeom>
          <a:solidFill>
            <a:srgbClr val="C9E1C9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1BB299-4061-8F19-8872-0FAAE739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019" y="9126667"/>
            <a:ext cx="33545700" cy="7175072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>
                <a:solidFill>
                  <a:srgbClr val="3C6A3C"/>
                </a:solidFill>
                <a:latin typeface="Montserrat"/>
              </a:rPr>
              <a:t>HERRAMIENTAS ADAPTADAS EN PROCESOS DE CO-CREACIÓN CON SERVIDORES PÚBLICOS Y CPS DESARROLLADOS POR EL LABORATORIO</a:t>
            </a:r>
            <a:endParaRPr lang="es-CO" b="1">
              <a:solidFill>
                <a:srgbClr val="3C6A3C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2681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AF282F6D-4CC9-2270-9F53-1C53C618A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54" name="Google Shape;54;p13"/>
          <p:cNvSpPr/>
          <p:nvPr/>
        </p:nvSpPr>
        <p:spPr>
          <a:xfrm>
            <a:off x="1763666" y="3085512"/>
            <a:ext cx="31948200" cy="19022400"/>
          </a:xfrm>
          <a:prstGeom prst="roundRect">
            <a:avLst>
              <a:gd name="adj" fmla="val 9903"/>
            </a:avLst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9275" tIns="389275" rIns="389275" bIns="389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t="7132" b="7141"/>
          <a:stretch/>
        </p:blipFill>
        <p:spPr>
          <a:xfrm>
            <a:off x="29772148" y="23098391"/>
            <a:ext cx="4616823" cy="111338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435658" y="1205250"/>
            <a:ext cx="339966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 b="1" i="1">
                <a:solidFill>
                  <a:srgbClr val="3C6A3C"/>
                </a:solidFill>
                <a:latin typeface="Montserrat"/>
                <a:ea typeface="Montserrat"/>
                <a:cs typeface="Montserrat"/>
                <a:sym typeface="Montserrat"/>
              </a:rPr>
              <a:t>Aprendizajes del espacio</a:t>
            </a:r>
            <a:endParaRPr sz="6000" i="1">
              <a:solidFill>
                <a:srgbClr val="3C6A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" name="Google Shape;57;p13"/>
          <p:cNvCxnSpPr>
            <a:stCxn id="54" idx="2"/>
            <a:endCxn id="54" idx="0"/>
          </p:cNvCxnSpPr>
          <p:nvPr/>
        </p:nvCxnSpPr>
        <p:spPr>
          <a:xfrm rot="10800000">
            <a:off x="17737766" y="3085512"/>
            <a:ext cx="0" cy="190224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>
            <a:stCxn id="54" idx="1"/>
            <a:endCxn id="54" idx="3"/>
          </p:cNvCxnSpPr>
          <p:nvPr/>
        </p:nvCxnSpPr>
        <p:spPr>
          <a:xfrm>
            <a:off x="1763666" y="12596712"/>
            <a:ext cx="31948200" cy="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2242931" y="3515700"/>
            <a:ext cx="12894501" cy="22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700" b="1">
                <a:latin typeface="Montserrat"/>
                <a:ea typeface="Montserrat"/>
                <a:cs typeface="Montserrat"/>
                <a:sym typeface="Montserrat"/>
              </a:rPr>
              <a:t>¿Qué cosas me gustaron de este taller?</a:t>
            </a:r>
            <a:endParaRPr sz="4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8433958" y="3395050"/>
            <a:ext cx="11615748" cy="22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700" b="1">
                <a:latin typeface="Montserrat"/>
                <a:ea typeface="Montserrat"/>
                <a:cs typeface="Montserrat"/>
                <a:sym typeface="Montserrat"/>
              </a:rPr>
              <a:t>¿Qué me llevo de este espacio de </a:t>
            </a:r>
            <a:r>
              <a:rPr lang="es-MX" sz="4700" b="1" err="1">
                <a:latin typeface="Montserrat"/>
                <a:ea typeface="Montserrat"/>
                <a:cs typeface="Montserrat"/>
                <a:sym typeface="Montserrat"/>
              </a:rPr>
              <a:t>co-creación</a:t>
            </a:r>
            <a:r>
              <a:rPr lang="es-MX" sz="4700" b="1"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  <p:sp>
        <p:nvSpPr>
          <p:cNvPr id="62" name="Google Shape;62;p13"/>
          <p:cNvSpPr txBox="1"/>
          <p:nvPr/>
        </p:nvSpPr>
        <p:spPr>
          <a:xfrm>
            <a:off x="18273944" y="12967042"/>
            <a:ext cx="12481981" cy="295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algn="ctr"/>
            <a:r>
              <a:rPr lang="es-MX" sz="4700" b="1">
                <a:latin typeface="Montserrat"/>
                <a:ea typeface="Montserrat"/>
                <a:cs typeface="Montserrat"/>
                <a:sym typeface="Montserrat"/>
              </a:rPr>
              <a:t>¿Qué podría hacer yo, desde mi cargo o contrato, para aportar a esta línea del Laboratorio?</a:t>
            </a:r>
            <a:endParaRPr sz="4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55646" y="2894716"/>
            <a:ext cx="3594966" cy="299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28445" y="13046381"/>
            <a:ext cx="2649367" cy="220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96878" y="13138345"/>
            <a:ext cx="2649367" cy="220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t="7132" b="7141"/>
          <a:stretch/>
        </p:blipFill>
        <p:spPr>
          <a:xfrm>
            <a:off x="29772148" y="23098391"/>
            <a:ext cx="4616823" cy="11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t="7132" b="7141"/>
          <a:stretch/>
        </p:blipFill>
        <p:spPr>
          <a:xfrm>
            <a:off x="29772148" y="23098391"/>
            <a:ext cx="4616823" cy="11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Libro abierto contorno">
            <a:extLst>
              <a:ext uri="{FF2B5EF4-FFF2-40B4-BE49-F238E27FC236}">
                <a16:creationId xmlns:a16="http://schemas.microsoft.com/office/drawing/2014/main" id="{BF4FDEDA-4955-2929-8E33-447B2092E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745898" y="3565305"/>
            <a:ext cx="2151329" cy="2151329"/>
          </a:xfrm>
          <a:prstGeom prst="rect">
            <a:avLst/>
          </a:prstGeom>
        </p:spPr>
      </p:pic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50B55F1E-9A3F-A44C-3FD7-AA955D165F8D}"/>
              </a:ext>
            </a:extLst>
          </p:cNvPr>
          <p:cNvSpPr txBox="1"/>
          <p:nvPr/>
        </p:nvSpPr>
        <p:spPr>
          <a:xfrm>
            <a:off x="2382742" y="12980899"/>
            <a:ext cx="12614878" cy="295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algn="ctr"/>
            <a:r>
              <a:rPr lang="es-MX" sz="4700" b="1">
                <a:latin typeface="Montserrat"/>
                <a:ea typeface="Montserrat"/>
                <a:cs typeface="Montserrat"/>
                <a:sym typeface="Montserrat"/>
              </a:rPr>
              <a:t>¿Qué iniciativa creo que sería importante poner en marcha con ayuda del laboratorio?</a:t>
            </a:r>
            <a:r>
              <a:rPr lang="es-419" sz="47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s-CO" sz="4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3;p13">
            <a:extLst>
              <a:ext uri="{FF2B5EF4-FFF2-40B4-BE49-F238E27FC236}">
                <a16:creationId xmlns:a16="http://schemas.microsoft.com/office/drawing/2014/main" id="{15219A2B-19BA-CA17-8BC3-F48FCCBA31B8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9DE19EAF-F0C8-87B9-4194-538030D30268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EA68F041-3BA9-505F-A48C-6362D284D6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95E135-BE23-5F02-7DA9-F5A70A9C10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4DA431A-4AC4-EA99-60E7-206512413D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6FE6B88-2326-9D0A-3E08-A2C8E576DD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16" name="Imagen 15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CAF254E-034E-DA8C-3E6D-7AC368DC036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7E482812-7B77-2A21-9B66-F20C5DBAD3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54" name="Google Shape;54;p13"/>
          <p:cNvSpPr txBox="1"/>
          <p:nvPr/>
        </p:nvSpPr>
        <p:spPr>
          <a:xfrm>
            <a:off x="103989" y="17991866"/>
            <a:ext cx="10729200" cy="117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4200" b="1">
                <a:latin typeface="Montserrat"/>
                <a:ea typeface="Montserrat"/>
                <a:cs typeface="Montserrat"/>
                <a:sym typeface="Montserrat"/>
              </a:rPr>
              <a:t>Intereses</a:t>
            </a:r>
            <a:endParaRPr sz="4200" b="1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3800"/>
            </a:pP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2371" y="180013"/>
            <a:ext cx="33996600" cy="170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r>
              <a:rPr lang="es-419" sz="6000" b="1" i="1">
                <a:solidFill>
                  <a:srgbClr val="3C6A3C"/>
                </a:solidFill>
                <a:latin typeface="Montserrat"/>
                <a:ea typeface="Montserrat"/>
                <a:cs typeface="Montserrat"/>
                <a:sym typeface="Montserrat"/>
              </a:rPr>
              <a:t>Mapa de empatía: </a:t>
            </a:r>
            <a:r>
              <a:rPr lang="es-MX" sz="6000" b="1" i="1">
                <a:solidFill>
                  <a:srgbClr val="3C6A3C"/>
                </a:solidFill>
                <a:latin typeface="Montserrat"/>
                <a:ea typeface="Montserrat"/>
                <a:cs typeface="Montserrat"/>
                <a:sym typeface="Montserrat"/>
              </a:rPr>
              <a:t>¿Cómo vivimos la innovación y el conocimiento en la Alcaldía?</a:t>
            </a:r>
            <a:endParaRPr lang="es-ES" sz="6000" i="1">
              <a:solidFill>
                <a:srgbClr val="3C6A3C"/>
              </a:solidFill>
              <a:latin typeface="Montserrat"/>
              <a:ea typeface="Montserrat"/>
              <a:cs typeface="Montserrat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 rot="10800000">
            <a:off x="26245121" y="17911811"/>
            <a:ext cx="0" cy="47181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>
            <a:cxnSpLocks/>
          </p:cNvCxnSpPr>
          <p:nvPr/>
        </p:nvCxnSpPr>
        <p:spPr>
          <a:xfrm flipH="1">
            <a:off x="1502229" y="17892057"/>
            <a:ext cx="32961691" cy="26037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13589016" y="12087853"/>
            <a:ext cx="8637273" cy="259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3800" b="1">
                <a:latin typeface="Montserrat"/>
                <a:ea typeface="Montserrat"/>
                <a:cs typeface="Montserrat"/>
                <a:sym typeface="Montserrat"/>
              </a:rPr>
              <a:t>¿Qué hace?</a:t>
            </a:r>
            <a:endParaRPr sz="3800" b="1"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MX" sz="3000" i="1">
                <a:latin typeface="Montserrat"/>
                <a:ea typeface="Montserrat"/>
                <a:cs typeface="Montserrat"/>
                <a:sym typeface="Montserrat"/>
              </a:rPr>
              <a:t>¿Cómo reacciona cuando alguien propone una idea nueva?</a:t>
            </a:r>
            <a:endParaRPr lang="es-MX" sz="3000" i="1">
              <a:latin typeface="Montserrat"/>
              <a:ea typeface="Montserrat"/>
              <a:cs typeface="Montserrat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 rot="10800000">
            <a:off x="18015988" y="17906667"/>
            <a:ext cx="0" cy="47181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17164528" y="18031911"/>
            <a:ext cx="10093087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4200" b="1">
                <a:latin typeface="Montserrat"/>
                <a:ea typeface="Montserrat"/>
                <a:cs typeface="Montserrat"/>
                <a:sym typeface="Montserrat"/>
              </a:rPr>
              <a:t>Participación</a:t>
            </a:r>
            <a:endParaRPr lang="es-CO" sz="4200" b="1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3800"/>
            </a:pP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1176590" y="7825505"/>
            <a:ext cx="7736591" cy="246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3800" b="1">
                <a:latin typeface="Montserrat"/>
                <a:ea typeface="Montserrat"/>
                <a:cs typeface="Montserrat"/>
                <a:sym typeface="Montserrat"/>
              </a:rPr>
              <a:t>¿Qué ve?</a:t>
            </a:r>
            <a:endParaRPr sz="3800" b="1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3800"/>
            </a:pPr>
            <a:r>
              <a:rPr lang="es-MX" sz="3000" i="1">
                <a:latin typeface="Montserrat"/>
                <a:ea typeface="Montserrat"/>
                <a:cs typeface="Montserrat"/>
                <a:sym typeface="Montserrat"/>
              </a:rPr>
              <a:t>¿Existen acciones, comportamientos o espacios a su alrededor que le indiquen si se gestiona el conocimiento y si es posible innovar?</a:t>
            </a:r>
          </a:p>
        </p:txBody>
      </p:sp>
      <p:sp>
        <p:nvSpPr>
          <p:cNvPr id="64" name="Google Shape;64;p13"/>
          <p:cNvSpPr txBox="1"/>
          <p:nvPr/>
        </p:nvSpPr>
        <p:spPr>
          <a:xfrm>
            <a:off x="8046065" y="7632389"/>
            <a:ext cx="6642355" cy="243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3800" b="1">
                <a:latin typeface="Montserrat"/>
                <a:ea typeface="Montserrat"/>
                <a:cs typeface="Montserrat"/>
                <a:sym typeface="Montserrat"/>
              </a:rPr>
              <a:t>¿Qué oye?</a:t>
            </a:r>
          </a:p>
          <a:p>
            <a:pPr algn="ctr">
              <a:buSzPts val="3800"/>
            </a:pPr>
            <a:r>
              <a:rPr lang="es-MX" sz="3000" i="1">
                <a:latin typeface="Montserrat"/>
                <a:sym typeface="Montserrat"/>
              </a:rPr>
              <a:t>¿Qué comentarios ha escuchado cuando alguien propone una mejora, una idea nueva o comparte lo que sabe?</a:t>
            </a:r>
            <a:endParaRPr lang="es-ES"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620789" y="3291335"/>
            <a:ext cx="8605500" cy="243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3800" b="1">
                <a:latin typeface="Montserrat"/>
                <a:ea typeface="Montserrat"/>
                <a:cs typeface="Montserrat"/>
                <a:sym typeface="Montserrat"/>
              </a:rPr>
              <a:t>¿Qué siente?</a:t>
            </a:r>
            <a:endParaRPr sz="3800" b="1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3800"/>
            </a:pPr>
            <a:r>
              <a:rPr lang="es-MX" sz="3200" i="1">
                <a:latin typeface="Montserrat"/>
                <a:ea typeface="Montserrat"/>
                <a:cs typeface="Montserrat"/>
                <a:sym typeface="Montserrat"/>
              </a:rPr>
              <a:t>¿Qué piensa o siente cuando escucha la frase “Gestión del Conocimiento y la Innovación”?</a:t>
            </a:r>
          </a:p>
        </p:txBody>
      </p:sp>
      <p:cxnSp>
        <p:nvCxnSpPr>
          <p:cNvPr id="66" name="Google Shape;66;p13"/>
          <p:cNvCxnSpPr/>
          <p:nvPr/>
        </p:nvCxnSpPr>
        <p:spPr>
          <a:xfrm rot="10800000">
            <a:off x="3644697" y="2128823"/>
            <a:ext cx="28545600" cy="141645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13"/>
          <p:cNvCxnSpPr/>
          <p:nvPr/>
        </p:nvCxnSpPr>
        <p:spPr>
          <a:xfrm rot="10800000" flipH="1">
            <a:off x="3853667" y="1917663"/>
            <a:ext cx="28504500" cy="142911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3"/>
          <p:cNvSpPr/>
          <p:nvPr/>
        </p:nvSpPr>
        <p:spPr>
          <a:xfrm>
            <a:off x="15067217" y="6580114"/>
            <a:ext cx="5442300" cy="54897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3C6A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1250" tIns="131250" rIns="131250" bIns="131250" anchor="ctr" anchorCtr="0">
            <a:noAutofit/>
          </a:bodyPr>
          <a:lstStyle/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6940" y="7632390"/>
            <a:ext cx="2783167" cy="315716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25779678" y="17991866"/>
            <a:ext cx="9030868" cy="138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4200" b="1">
                <a:latin typeface="Montserrat"/>
                <a:ea typeface="Montserrat"/>
                <a:cs typeface="Montserrat"/>
                <a:sym typeface="Montserrat"/>
              </a:rPr>
              <a:t>Necesidades</a:t>
            </a:r>
            <a:endParaRPr sz="4200" b="1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3800"/>
            </a:pP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E34F7FB6-6C8C-7EF6-3A7F-942141B4647C}"/>
              </a:ext>
            </a:extLst>
          </p:cNvPr>
          <p:cNvGraphicFramePr>
            <a:graphicFrameLocks noGrp="1"/>
          </p:cNvGraphicFramePr>
          <p:nvPr/>
        </p:nvGraphicFramePr>
        <p:xfrm>
          <a:off x="27005917" y="19044615"/>
          <a:ext cx="6578390" cy="2011680"/>
        </p:xfrm>
        <a:graphic>
          <a:graphicData uri="http://schemas.openxmlformats.org/drawingml/2006/table">
            <a:tbl>
              <a:tblPr/>
              <a:tblGrid>
                <a:gridCol w="6578390">
                  <a:extLst>
                    <a:ext uri="{9D8B030D-6E8A-4147-A177-3AD203B41FA5}">
                      <a16:colId xmlns:a16="http://schemas.microsoft.com/office/drawing/2014/main" val="1267515037"/>
                    </a:ext>
                  </a:extLst>
                </a:gridCol>
              </a:tblGrid>
              <a:tr h="1058877">
                <a:tc>
                  <a:txBody>
                    <a:bodyPr/>
                    <a:lstStyle/>
                    <a:p>
                      <a:pPr algn="ctr"/>
                      <a:r>
                        <a:rPr lang="es-MX" sz="3000" b="0" i="1" u="none" strike="noStrike" cap="none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¿Qué condiciones deben darse para que participe de forma activa?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81125"/>
                  </a:ext>
                </a:extLst>
              </a:tr>
              <a:tr h="3970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MX" sz="3000" b="0" i="1" u="none" strike="noStrike" cap="none">
                        <a:solidFill>
                          <a:srgbClr val="000000"/>
                        </a:solidFill>
                        <a:latin typeface="Montserrat"/>
                        <a:sym typeface="Arial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80707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E7E050FB-37FD-1DF7-75DC-CBADC275BCAF}"/>
              </a:ext>
            </a:extLst>
          </p:cNvPr>
          <p:cNvGraphicFramePr>
            <a:graphicFrameLocks noGrp="1"/>
          </p:cNvGraphicFramePr>
          <p:nvPr/>
        </p:nvGraphicFramePr>
        <p:xfrm>
          <a:off x="18599207" y="19051892"/>
          <a:ext cx="7254163" cy="1463040"/>
        </p:xfrm>
        <a:graphic>
          <a:graphicData uri="http://schemas.openxmlformats.org/drawingml/2006/table">
            <a:tbl>
              <a:tblPr/>
              <a:tblGrid>
                <a:gridCol w="7254163">
                  <a:extLst>
                    <a:ext uri="{9D8B030D-6E8A-4147-A177-3AD203B41FA5}">
                      <a16:colId xmlns:a16="http://schemas.microsoft.com/office/drawing/2014/main" val="1267515037"/>
                    </a:ext>
                  </a:extLst>
                </a:gridCol>
              </a:tblGrid>
              <a:tr h="10058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3000" b="0" i="1" u="none" strike="noStrike" cap="none" baseline="0" noProof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¿Qué </a:t>
                      </a:r>
                      <a:r>
                        <a:rPr lang="es-MX" sz="3000" b="0" i="1" u="none" strike="noStrike" cap="none" baseline="0" noProof="0">
                          <a:solidFill>
                            <a:srgbClr val="000000"/>
                          </a:solidFill>
                          <a:latin typeface="Montserrat"/>
                        </a:rPr>
                        <a:t>espacios </a:t>
                      </a:r>
                      <a:r>
                        <a:rPr lang="es-MX" sz="3000" b="0" i="1" u="none" strike="noStrike" cap="none" baseline="0" noProof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o </a:t>
                      </a:r>
                      <a:r>
                        <a:rPr lang="es-MX" sz="3000" b="0" i="1" u="none" strike="noStrike" cap="none" baseline="0" noProof="0">
                          <a:solidFill>
                            <a:srgbClr val="000000"/>
                          </a:solidFill>
                          <a:latin typeface="Montserrat"/>
                        </a:rPr>
                        <a:t>momentos funcionarían mejor para gestionar el conocimiento e innovar</a:t>
                      </a:r>
                      <a:r>
                        <a:rPr lang="es-MX" sz="3000" b="0" i="1" u="none" strike="noStrike" cap="none" baseline="0" noProof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81125"/>
                  </a:ext>
                </a:extLst>
              </a:tr>
            </a:tbl>
          </a:graphicData>
        </a:graphic>
      </p:graphicFrame>
      <p:sp>
        <p:nvSpPr>
          <p:cNvPr id="2" name="Google Shape;63;p13">
            <a:extLst>
              <a:ext uri="{FF2B5EF4-FFF2-40B4-BE49-F238E27FC236}">
                <a16:creationId xmlns:a16="http://schemas.microsoft.com/office/drawing/2014/main" id="{A24E910A-187A-35D3-5279-5FFCF4FC5364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3" name="Google Shape;63;p13">
            <a:extLst>
              <a:ext uri="{FF2B5EF4-FFF2-40B4-BE49-F238E27FC236}">
                <a16:creationId xmlns:a16="http://schemas.microsoft.com/office/drawing/2014/main" id="{45B041D5-0576-CD5C-B3F1-88C9BF24F2F1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8EEB31AD-5C0F-EDBB-F7B4-B879AB164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BC0A4A-EC5C-24F3-62D0-1A74145A8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3F5A80-4470-06F5-6641-A168B92C1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808555-7527-1BED-B8D2-BA94E5178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cxnSp>
        <p:nvCxnSpPr>
          <p:cNvPr id="10" name="Google Shape;61;p13">
            <a:extLst>
              <a:ext uri="{FF2B5EF4-FFF2-40B4-BE49-F238E27FC236}">
                <a16:creationId xmlns:a16="http://schemas.microsoft.com/office/drawing/2014/main" id="{CDF23F45-7B57-042E-36F1-C669E5DFAC8B}"/>
              </a:ext>
            </a:extLst>
          </p:cNvPr>
          <p:cNvCxnSpPr>
            <a:cxnSpLocks/>
          </p:cNvCxnSpPr>
          <p:nvPr/>
        </p:nvCxnSpPr>
        <p:spPr>
          <a:xfrm rot="10800000">
            <a:off x="9791557" y="17916175"/>
            <a:ext cx="0" cy="47181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B29D9C-E3AF-5B12-137C-EA0DF84CF054}"/>
              </a:ext>
            </a:extLst>
          </p:cNvPr>
          <p:cNvSpPr txBox="1"/>
          <p:nvPr/>
        </p:nvSpPr>
        <p:spPr>
          <a:xfrm>
            <a:off x="9836276" y="19049648"/>
            <a:ext cx="81056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000" i="1">
                <a:latin typeface="Montserrat"/>
                <a:ea typeface="+mn-ea"/>
                <a:cs typeface="+mn-cs"/>
              </a:rPr>
              <a:t>¿Qué cosas (acciones, iniciativas, programas, experiencias) ya se están haciendo bien y deberíamos mantener o escalar?</a:t>
            </a:r>
            <a:endParaRPr lang="es-CO" sz="3000" i="1">
              <a:latin typeface="Montserrat"/>
              <a:ea typeface="+mn-ea"/>
              <a:cs typeface="+mn-cs"/>
            </a:endParaRPr>
          </a:p>
        </p:txBody>
      </p:sp>
      <p:sp>
        <p:nvSpPr>
          <p:cNvPr id="16" name="Google Shape;62;p13">
            <a:extLst>
              <a:ext uri="{FF2B5EF4-FFF2-40B4-BE49-F238E27FC236}">
                <a16:creationId xmlns:a16="http://schemas.microsoft.com/office/drawing/2014/main" id="{4D8E6A44-092A-3E13-C8AC-6DB8044E5674}"/>
              </a:ext>
            </a:extLst>
          </p:cNvPr>
          <p:cNvSpPr txBox="1"/>
          <p:nvPr/>
        </p:nvSpPr>
        <p:spPr>
          <a:xfrm>
            <a:off x="9038368" y="18024865"/>
            <a:ext cx="10093087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4200" b="1">
                <a:latin typeface="Montserrat"/>
                <a:ea typeface="Montserrat"/>
                <a:cs typeface="Montserrat"/>
                <a:sym typeface="Montserrat"/>
              </a:rPr>
              <a:t>Buenas prácticas</a:t>
            </a:r>
            <a:endParaRPr lang="es-CO" sz="4200" b="1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3800"/>
            </a:pP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75CB018-BC3C-CB7D-A5C7-7250AB362F2B}"/>
              </a:ext>
            </a:extLst>
          </p:cNvPr>
          <p:cNvGraphicFramePr>
            <a:graphicFrameLocks noGrp="1"/>
          </p:cNvGraphicFramePr>
          <p:nvPr/>
        </p:nvGraphicFramePr>
        <p:xfrm>
          <a:off x="2438611" y="19220448"/>
          <a:ext cx="6476758" cy="1005850"/>
        </p:xfrm>
        <a:graphic>
          <a:graphicData uri="http://schemas.openxmlformats.org/drawingml/2006/table">
            <a:tbl>
              <a:tblPr/>
              <a:tblGrid>
                <a:gridCol w="6476758">
                  <a:extLst>
                    <a:ext uri="{9D8B030D-6E8A-4147-A177-3AD203B41FA5}">
                      <a16:colId xmlns:a16="http://schemas.microsoft.com/office/drawing/2014/main" val="1267515037"/>
                    </a:ext>
                  </a:extLst>
                </a:gridCol>
              </a:tblGrid>
              <a:tr h="10058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3000" b="0" i="1" u="none" strike="noStrike" cap="none" baseline="0" noProof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¿De qué forma puede sumarse su dependencia al Laboratorio?</a:t>
                      </a:r>
                      <a:endParaRPr lang="es-CO" sz="3000" b="0" i="1" u="none" strike="noStrike" cap="none" baseline="0" noProof="0">
                        <a:solidFill>
                          <a:srgbClr val="000000"/>
                        </a:solidFill>
                        <a:latin typeface="Montserrat"/>
                        <a:sym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81125"/>
                  </a:ext>
                </a:extLst>
              </a:tr>
            </a:tbl>
          </a:graphicData>
        </a:graphic>
      </p:graphicFrame>
      <p:pic>
        <p:nvPicPr>
          <p:cNvPr id="11" name="Imagen 10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6F94E7F-D939-4F52-4AAE-CE85B1BDB7F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5A118150-494A-2C12-D6C3-A3A70DF01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54" name="Google Shape;54;p13"/>
          <p:cNvSpPr/>
          <p:nvPr/>
        </p:nvSpPr>
        <p:spPr>
          <a:xfrm>
            <a:off x="11556342" y="9670311"/>
            <a:ext cx="10547600" cy="11752273"/>
          </a:xfrm>
          <a:custGeom>
            <a:avLst/>
            <a:gdLst/>
            <a:ahLst/>
            <a:cxnLst/>
            <a:rect l="l" t="t" r="r" b="b"/>
            <a:pathLst>
              <a:path w="83372" h="89647" extrusionOk="0">
                <a:moveTo>
                  <a:pt x="0" y="0"/>
                </a:moveTo>
                <a:lnTo>
                  <a:pt x="83372" y="0"/>
                </a:lnTo>
                <a:lnTo>
                  <a:pt x="71270" y="33169"/>
                </a:lnTo>
                <a:lnTo>
                  <a:pt x="64994" y="36755"/>
                </a:lnTo>
                <a:lnTo>
                  <a:pt x="54685" y="74855"/>
                </a:lnTo>
                <a:lnTo>
                  <a:pt x="46617" y="68580"/>
                </a:lnTo>
                <a:lnTo>
                  <a:pt x="39445" y="89647"/>
                </a:lnTo>
                <a:lnTo>
                  <a:pt x="22860" y="50202"/>
                </a:lnTo>
                <a:lnTo>
                  <a:pt x="15689" y="48409"/>
                </a:lnTo>
                <a:lnTo>
                  <a:pt x="9861" y="2151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5" name="Google Shape;55;p13"/>
          <p:cNvSpPr/>
          <p:nvPr/>
        </p:nvSpPr>
        <p:spPr>
          <a:xfrm>
            <a:off x="11613018" y="3030204"/>
            <a:ext cx="10434245" cy="6287578"/>
          </a:xfrm>
          <a:custGeom>
            <a:avLst/>
            <a:gdLst/>
            <a:ahLst/>
            <a:cxnLst/>
            <a:rect l="l" t="t" r="r" b="b"/>
            <a:pathLst>
              <a:path w="82476" h="47962" extrusionOk="0">
                <a:moveTo>
                  <a:pt x="0" y="47962"/>
                </a:moveTo>
                <a:lnTo>
                  <a:pt x="82476" y="47962"/>
                </a:lnTo>
                <a:lnTo>
                  <a:pt x="72166" y="30929"/>
                </a:lnTo>
                <a:lnTo>
                  <a:pt x="60960" y="26446"/>
                </a:lnTo>
                <a:lnTo>
                  <a:pt x="41686" y="0"/>
                </a:lnTo>
                <a:lnTo>
                  <a:pt x="30480" y="14344"/>
                </a:lnTo>
                <a:lnTo>
                  <a:pt x="16137" y="2106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7" name="Google Shape;57;p13"/>
          <p:cNvSpPr txBox="1"/>
          <p:nvPr/>
        </p:nvSpPr>
        <p:spPr>
          <a:xfrm>
            <a:off x="1328685" y="535375"/>
            <a:ext cx="339966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000" b="1" i="1">
                <a:solidFill>
                  <a:srgbClr val="3C6A3C"/>
                </a:solidFill>
                <a:latin typeface="Montserrat"/>
                <a:ea typeface="Montserrat"/>
                <a:cs typeface="Montserrat"/>
                <a:sym typeface="Montserrat"/>
              </a:rPr>
              <a:t> Modelo Iceberg: ¿Qué nos frena?</a:t>
            </a:r>
            <a:endParaRPr lang="es-ES" sz="6200" i="1">
              <a:solidFill>
                <a:srgbClr val="3C6A3C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t="7132" b="7141"/>
          <a:stretch/>
        </p:blipFill>
        <p:spPr>
          <a:xfrm>
            <a:off x="29772148" y="23098390"/>
            <a:ext cx="4616823" cy="11133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3"/>
          <p:cNvCxnSpPr/>
          <p:nvPr/>
        </p:nvCxnSpPr>
        <p:spPr>
          <a:xfrm>
            <a:off x="1462785" y="6614672"/>
            <a:ext cx="3317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462785" y="9493992"/>
            <a:ext cx="3317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1462785" y="12274337"/>
            <a:ext cx="3317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2" name="Google Shape;62;p13"/>
          <p:cNvCxnSpPr/>
          <p:nvPr/>
        </p:nvCxnSpPr>
        <p:spPr>
          <a:xfrm>
            <a:off x="1462785" y="15546345"/>
            <a:ext cx="3317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7390139" y="3018019"/>
            <a:ext cx="21219459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900" b="1">
                <a:solidFill>
                  <a:srgbClr val="3C6A3C"/>
                </a:solidFill>
                <a:latin typeface="Montserrat"/>
                <a:ea typeface="Montserrat"/>
                <a:cs typeface="Montserrat"/>
                <a:sym typeface="Montserrat"/>
              </a:rPr>
              <a:t>¿En qué momentos he sentido que no vale la pena participar en estos procesos?</a:t>
            </a:r>
          </a:p>
        </p:txBody>
      </p:sp>
      <p:sp>
        <p:nvSpPr>
          <p:cNvPr id="64" name="Google Shape;64;p13"/>
          <p:cNvSpPr txBox="1"/>
          <p:nvPr/>
        </p:nvSpPr>
        <p:spPr>
          <a:xfrm>
            <a:off x="14051078" y="10217165"/>
            <a:ext cx="5557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Montserrat"/>
                <a:sym typeface="Montserrat"/>
              </a:rPr>
              <a:t>Patrones</a:t>
            </a:r>
            <a:endParaRPr sz="4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4051078" y="13155214"/>
            <a:ext cx="5557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Montserrat"/>
                <a:sym typeface="Montserrat"/>
              </a:rPr>
              <a:t>Estructuras de base</a:t>
            </a:r>
            <a:endParaRPr sz="4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3966317" y="16257114"/>
            <a:ext cx="5557200" cy="26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Montserrat"/>
                <a:sym typeface="Montserrat"/>
              </a:rPr>
              <a:t>Modelos Mentales</a:t>
            </a:r>
            <a:endParaRPr sz="4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2794686" y="9670882"/>
            <a:ext cx="11842099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>
                <a:solidFill>
                  <a:srgbClr val="3C6A3C"/>
                </a:solidFill>
                <a:latin typeface="Montserrat"/>
                <a:ea typeface="Montserrat"/>
                <a:cs typeface="Montserrat"/>
                <a:sym typeface="Montserrat"/>
              </a:rPr>
              <a:t>¿Qué situaciones se repiten y hacen difícil que me involucre en iniciativas nuevas?</a:t>
            </a:r>
            <a:endParaRPr lang="es-419" sz="4000" b="1">
              <a:solidFill>
                <a:srgbClr val="3C6A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3472799" y="13029708"/>
            <a:ext cx="10916172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4000" b="1">
                <a:solidFill>
                  <a:srgbClr val="92D05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>
                <a:solidFill>
                  <a:srgbClr val="3C6A3C"/>
                </a:solidFill>
              </a:rPr>
              <a:t>¿Qué reglas, procesos o condiciones limitan mi participación real?</a:t>
            </a:r>
          </a:p>
        </p:txBody>
      </p:sp>
      <p:sp>
        <p:nvSpPr>
          <p:cNvPr id="69" name="Google Shape;69;p13"/>
          <p:cNvSpPr txBox="1"/>
          <p:nvPr/>
        </p:nvSpPr>
        <p:spPr>
          <a:xfrm>
            <a:off x="23441935" y="16448444"/>
            <a:ext cx="105476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4000" b="1">
                <a:solidFill>
                  <a:srgbClr val="92D05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>
                <a:solidFill>
                  <a:srgbClr val="3C6A3C"/>
                </a:solidFill>
              </a:rPr>
              <a:t>¿Qué ideas o formas de pensar siento que frenan la innovación en la Alcaldía?</a:t>
            </a:r>
            <a:endParaRPr>
              <a:solidFill>
                <a:srgbClr val="3C6A3C"/>
              </a:solidFill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094930" y="3030283"/>
            <a:ext cx="5557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Montserrat"/>
                <a:sym typeface="Montserrat"/>
              </a:rPr>
              <a:t>Lo que vemos</a:t>
            </a:r>
            <a:endParaRPr sz="4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094872" y="10129476"/>
            <a:ext cx="69318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900" b="1">
                <a:latin typeface="Montserrat"/>
                <a:ea typeface="Montserrat"/>
                <a:cs typeface="Montserrat"/>
                <a:sym typeface="Montserrat"/>
              </a:rPr>
              <a:t>Lo que no vemos</a:t>
            </a:r>
            <a:endParaRPr sz="4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3;p13">
            <a:extLst>
              <a:ext uri="{FF2B5EF4-FFF2-40B4-BE49-F238E27FC236}">
                <a16:creationId xmlns:a16="http://schemas.microsoft.com/office/drawing/2014/main" id="{3F489513-1043-2665-DC71-561EC85D8E95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D1BD1D5C-76F7-E221-A631-0FC759DAF1BC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1BADAD08-9D09-D4A0-2459-436A6F598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FFAC01-4B10-6543-0E99-F16AB64FC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A95EDA-1EF6-519C-D0DA-A41EBDBA3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9CDECE-6435-6C6D-361D-CC80CA4FAE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64A42EC-23C4-FC42-B2E2-4D341548724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467BBEBE-01E8-3A90-23F7-4EE55339D8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54" name="Google Shape;54;p13"/>
          <p:cNvSpPr txBox="1"/>
          <p:nvPr/>
        </p:nvSpPr>
        <p:spPr>
          <a:xfrm>
            <a:off x="1120995" y="1205249"/>
            <a:ext cx="28308600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100" b="1" i="1">
                <a:solidFill>
                  <a:srgbClr val="3C6A3C"/>
                </a:solidFill>
                <a:latin typeface="Montserrat"/>
                <a:ea typeface="Montserrat"/>
                <a:cs typeface="Montserrat"/>
                <a:sym typeface="Montserrat"/>
              </a:rPr>
              <a:t>8 Loco: ¿Qué podríamos hacer?</a:t>
            </a:r>
            <a:endParaRPr lang="es-ES" sz="5100" i="1">
              <a:solidFill>
                <a:srgbClr val="3C6A3C"/>
              </a:solidFill>
              <a:latin typeface="Montserrat"/>
              <a:ea typeface="Montserrat"/>
              <a:cs typeface="Montserrat"/>
            </a:endParaRPr>
          </a:p>
        </p:txBody>
      </p:sp>
      <p:graphicFrame>
        <p:nvGraphicFramePr>
          <p:cNvPr id="55" name="Google Shape;55;p13"/>
          <p:cNvGraphicFramePr/>
          <p:nvPr/>
        </p:nvGraphicFramePr>
        <p:xfrm>
          <a:off x="1517835" y="3128913"/>
          <a:ext cx="33149000" cy="18834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8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1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300" b="1" i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300" b="1" i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300" b="1" i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300" b="1" i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300" b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300" b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300" b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300" b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7132" b="7141"/>
          <a:stretch/>
        </p:blipFill>
        <p:spPr>
          <a:xfrm>
            <a:off x="30822441" y="23098400"/>
            <a:ext cx="3844391" cy="111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t="7132" b="7141"/>
          <a:stretch/>
        </p:blipFill>
        <p:spPr>
          <a:xfrm>
            <a:off x="29722397" y="23248227"/>
            <a:ext cx="4616821" cy="10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A26C4A4-B488-C22F-1DEF-F88C263A3E19}"/>
              </a:ext>
            </a:extLst>
          </p:cNvPr>
          <p:cNvSpPr txBox="1"/>
          <p:nvPr/>
        </p:nvSpPr>
        <p:spPr>
          <a:xfrm>
            <a:off x="9806098" y="3128913"/>
            <a:ext cx="8279308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1DF4E0-188A-5D7A-F277-FA89A643F7D4}"/>
              </a:ext>
            </a:extLst>
          </p:cNvPr>
          <p:cNvSpPr txBox="1"/>
          <p:nvPr/>
        </p:nvSpPr>
        <p:spPr>
          <a:xfrm>
            <a:off x="18080460" y="3128913"/>
            <a:ext cx="8298112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CA4130-1B1B-159A-88BD-0B21ED641E2E}"/>
              </a:ext>
            </a:extLst>
          </p:cNvPr>
          <p:cNvSpPr txBox="1"/>
          <p:nvPr/>
        </p:nvSpPr>
        <p:spPr>
          <a:xfrm>
            <a:off x="26378572" y="3128912"/>
            <a:ext cx="8279308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4EF2E-AA8C-4D66-28C8-6F0F020C76EA}"/>
              </a:ext>
            </a:extLst>
          </p:cNvPr>
          <p:cNvSpPr txBox="1"/>
          <p:nvPr/>
        </p:nvSpPr>
        <p:spPr>
          <a:xfrm>
            <a:off x="1499031" y="3128912"/>
            <a:ext cx="8303859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7C999-FD5A-56E4-4295-91752115C0B2}"/>
              </a:ext>
            </a:extLst>
          </p:cNvPr>
          <p:cNvSpPr txBox="1"/>
          <p:nvPr/>
        </p:nvSpPr>
        <p:spPr>
          <a:xfrm>
            <a:off x="2037605" y="3454793"/>
            <a:ext cx="7226710" cy="177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5100" b="1" i="1"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s-MX" sz="3200" i="0"/>
              <a:t>¿Qué solución simple podríamos probar ya?</a:t>
            </a:r>
            <a:endParaRPr lang="es-CO" sz="3200" i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351442-BDF4-B19D-708E-6EBB1D074C26}"/>
              </a:ext>
            </a:extLst>
          </p:cNvPr>
          <p:cNvSpPr txBox="1"/>
          <p:nvPr/>
        </p:nvSpPr>
        <p:spPr>
          <a:xfrm>
            <a:off x="10402062" y="3208571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3200" b="1"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/>
              <a:t>¿Qué haría más fácil participar sin afectar mis otras tareas?</a:t>
            </a:r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46F92F-CD2D-EC9C-3DF5-CA9DA4D74499}"/>
              </a:ext>
            </a:extLst>
          </p:cNvPr>
          <p:cNvSpPr txBox="1"/>
          <p:nvPr/>
        </p:nvSpPr>
        <p:spPr>
          <a:xfrm>
            <a:off x="18436188" y="3288232"/>
            <a:ext cx="7841478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3200" b="1"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CO" altLang="es-CO"/>
              <a:t>¿Qué espacios o momentos funcionarían mejor para innovar?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C512315-0234-855D-9807-534D5E418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792" y="3208571"/>
            <a:ext cx="6678868" cy="275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algn="ctr"/>
            <a:r>
              <a:rPr lang="es-CO" altLang="es-CO" sz="3200" b="1">
                <a:latin typeface="Montserrat"/>
                <a:ea typeface="Montserrat"/>
                <a:cs typeface="Montserrat"/>
              </a:rPr>
              <a:t>¿Qué apoyos o recursos necesito para involucrarme más?</a:t>
            </a:r>
          </a:p>
          <a:p>
            <a:pPr algn="ctr"/>
            <a:endParaRPr lang="es-CO" altLang="es-CO" sz="32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783AB9-0142-86B5-F73C-7BB4EAC3CFB8}"/>
              </a:ext>
            </a:extLst>
          </p:cNvPr>
          <p:cNvSpPr txBox="1"/>
          <p:nvPr/>
        </p:nvSpPr>
        <p:spPr>
          <a:xfrm>
            <a:off x="1517835" y="12535501"/>
            <a:ext cx="8281804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612C0D-8C51-7FD5-037B-629972C85714}"/>
              </a:ext>
            </a:extLst>
          </p:cNvPr>
          <p:cNvSpPr txBox="1"/>
          <p:nvPr/>
        </p:nvSpPr>
        <p:spPr>
          <a:xfrm>
            <a:off x="9792197" y="12535500"/>
            <a:ext cx="8303859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7F7B7B3-7AB4-2923-817A-A0F6C11A97CD}"/>
              </a:ext>
            </a:extLst>
          </p:cNvPr>
          <p:cNvSpPr txBox="1"/>
          <p:nvPr/>
        </p:nvSpPr>
        <p:spPr>
          <a:xfrm>
            <a:off x="18096056" y="12535499"/>
            <a:ext cx="8274362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B9F846-A746-22FF-3134-6D135A71618E}"/>
              </a:ext>
            </a:extLst>
          </p:cNvPr>
          <p:cNvSpPr txBox="1"/>
          <p:nvPr/>
        </p:nvSpPr>
        <p:spPr>
          <a:xfrm>
            <a:off x="26355557" y="12539570"/>
            <a:ext cx="8311275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04276F8-2F0C-1824-C97F-6A9BE7EF976A}"/>
              </a:ext>
            </a:extLst>
          </p:cNvPr>
          <p:cNvSpPr txBox="1"/>
          <p:nvPr/>
        </p:nvSpPr>
        <p:spPr>
          <a:xfrm>
            <a:off x="2063840" y="12881918"/>
            <a:ext cx="7226710" cy="177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3200" b="1"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/>
              <a:t>¿Qué cosas me harían sentir valorado si participo?</a:t>
            </a:r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10EF32E-D146-FDCC-BB0D-E6137D52CEA0}"/>
              </a:ext>
            </a:extLst>
          </p:cNvPr>
          <p:cNvSpPr txBox="1"/>
          <p:nvPr/>
        </p:nvSpPr>
        <p:spPr>
          <a:xfrm>
            <a:off x="10402062" y="12772530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3200" b="1"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/>
              <a:t>¿Cómo podríamos adaptar estos procesos a nuestra realidad?</a:t>
            </a:r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752E96A-C584-D1F4-4268-FBC0BA62219B}"/>
              </a:ext>
            </a:extLst>
          </p:cNvPr>
          <p:cNvSpPr txBox="1"/>
          <p:nvPr/>
        </p:nvSpPr>
        <p:spPr>
          <a:xfrm>
            <a:off x="26399915" y="12783588"/>
            <a:ext cx="8311275" cy="177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3200" b="1"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/>
              <a:t>¿Qué barrera me gustaría ayudar a resolver desde mi lugar?</a:t>
            </a:r>
            <a:endParaRPr lang="es-CO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5B45ED03-515F-211E-81FA-F7D4C848E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1246" y="12880059"/>
            <a:ext cx="10591361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algn="ctr"/>
            <a:r>
              <a:rPr lang="es-CO" altLang="es-CO" sz="3200" b="1">
                <a:latin typeface="Montserrat"/>
                <a:ea typeface="Montserrat"/>
                <a:cs typeface="Montserrat"/>
              </a:rPr>
              <a:t>¿Qué rol podría jugar mi equipo o dependencia?</a:t>
            </a:r>
          </a:p>
          <a:p>
            <a:pPr algn="ctr"/>
            <a:endParaRPr lang="es-CO" altLang="es-CO" sz="3200" b="1">
              <a:highlight>
                <a:srgbClr val="FFFF00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7" name="Google Shape;63;p13">
            <a:extLst>
              <a:ext uri="{FF2B5EF4-FFF2-40B4-BE49-F238E27FC236}">
                <a16:creationId xmlns:a16="http://schemas.microsoft.com/office/drawing/2014/main" id="{DAEC0F5D-DA75-0A48-0249-4EEA533CB89E}"/>
              </a:ext>
            </a:extLst>
          </p:cNvPr>
          <p:cNvSpPr txBox="1"/>
          <p:nvPr/>
        </p:nvSpPr>
        <p:spPr>
          <a:xfrm>
            <a:off x="-6301" y="23193793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8" name="Google Shape;63;p13">
            <a:extLst>
              <a:ext uri="{FF2B5EF4-FFF2-40B4-BE49-F238E27FC236}">
                <a16:creationId xmlns:a16="http://schemas.microsoft.com/office/drawing/2014/main" id="{D2AB6628-3438-76F3-F1A8-E2CBAEF5E8D1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37455FE8-4CE9-3E7A-B9F8-10D0A6FA3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6384D2-7F9A-E489-1825-7C3A6E89C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863F6D4-62AE-9784-15F6-F70975C36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C9A1A28-BD82-9DC7-E118-2DAB79448D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22" name="Imagen 2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5A3DF91-09AE-9D9F-5E6D-A27EB4E7A4F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117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F855491E-DA9A-B24C-69F8-B6D93C5777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-25174"/>
            <a:ext cx="36147384" cy="2522514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906487" y="1485701"/>
            <a:ext cx="28836256" cy="1251907"/>
            <a:chOff x="0" y="-47625"/>
            <a:chExt cx="2005626" cy="144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5626" cy="96545"/>
            </a:xfrm>
            <a:custGeom>
              <a:avLst/>
              <a:gdLst/>
              <a:ahLst/>
              <a:cxnLst/>
              <a:rect l="l" t="t" r="r" b="b"/>
              <a:pathLst>
                <a:path w="2005626" h="96545">
                  <a:moveTo>
                    <a:pt x="0" y="0"/>
                  </a:moveTo>
                  <a:lnTo>
                    <a:pt x="2005626" y="0"/>
                  </a:lnTo>
                  <a:lnTo>
                    <a:pt x="2005626" y="96545"/>
                  </a:lnTo>
                  <a:lnTo>
                    <a:pt x="0" y="96545"/>
                  </a:lnTo>
                  <a:close/>
                </a:path>
              </a:pathLst>
            </a:custGeom>
            <a:solidFill>
              <a:srgbClr val="3C6A3C"/>
            </a:solidFill>
          </p:spPr>
          <p:txBody>
            <a:bodyPr/>
            <a:lstStyle/>
            <a:p>
              <a:endParaRPr lang="es-CO" sz="2800">
                <a:latin typeface="Montserrat" panose="00000500000000000000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05626" cy="144170"/>
            </a:xfrm>
            <a:prstGeom prst="rect">
              <a:avLst/>
            </a:prstGeom>
          </p:spPr>
          <p:txBody>
            <a:bodyPr lIns="73846" tIns="73846" rIns="73846" bIns="73846" rtlCol="0" anchor="ctr"/>
            <a:lstStyle/>
            <a:p>
              <a:pPr algn="ctr">
                <a:lnSpc>
                  <a:spcPts val="4527"/>
                </a:lnSpc>
              </a:pPr>
              <a:endParaRPr sz="2800">
                <a:latin typeface="Montserrat" panose="00000500000000000000" pitchFamily="2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831205" y="1751895"/>
            <a:ext cx="29832300" cy="84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0"/>
              </a:lnSpc>
            </a:pPr>
            <a:r>
              <a:rPr lang="en-US" sz="5396" b="1" spc="-118" dirty="0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CUERPO EN ACCIÓN: INTEGRIDAD EN CADA PARTE</a:t>
            </a:r>
          </a:p>
          <a:p>
            <a:pPr algn="ctr">
              <a:lnSpc>
                <a:spcPts val="7555"/>
              </a:lnSpc>
            </a:pPr>
            <a:r>
              <a:rPr lang="es-CO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¿Cómo podemos, desde nuestro rol institucional, promover el reporte responsable de conflictos de interés? </a:t>
            </a:r>
            <a:endParaRPr lang="en-US" sz="3600" b="1" spc="-74" dirty="0">
              <a:solidFill>
                <a:schemeClr val="bg1"/>
              </a:solidFill>
              <a:latin typeface="Montserrat" panose="00000500000000000000" pitchFamily="2" charset="0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73" name="Group 73"/>
          <p:cNvGrpSpPr/>
          <p:nvPr/>
        </p:nvGrpSpPr>
        <p:grpSpPr>
          <a:xfrm>
            <a:off x="6990889" y="3586572"/>
            <a:ext cx="23689602" cy="20855620"/>
            <a:chOff x="0" y="0"/>
            <a:chExt cx="16821049" cy="15364778"/>
          </a:xfrm>
        </p:grpSpPr>
        <p:sp>
          <p:nvSpPr>
            <p:cNvPr id="74" name="Freeform 74"/>
            <p:cNvSpPr/>
            <p:nvPr/>
          </p:nvSpPr>
          <p:spPr>
            <a:xfrm rot="5400000">
              <a:off x="5207431" y="-1184821"/>
              <a:ext cx="178240" cy="3042340"/>
            </a:xfrm>
            <a:custGeom>
              <a:avLst/>
              <a:gdLst/>
              <a:ahLst/>
              <a:cxnLst/>
              <a:rect l="l" t="t" r="r" b="b"/>
              <a:pathLst>
                <a:path w="178240" h="3042340">
                  <a:moveTo>
                    <a:pt x="0" y="0"/>
                  </a:moveTo>
                  <a:lnTo>
                    <a:pt x="178239" y="0"/>
                  </a:lnTo>
                  <a:lnTo>
                    <a:pt x="178239" y="3042340"/>
                  </a:lnTo>
                  <a:lnTo>
                    <a:pt x="0" y="3042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054994" r="-7598366"/>
              </a:stretch>
            </a:blip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75" name="AutoShape 75"/>
            <p:cNvSpPr/>
            <p:nvPr/>
          </p:nvSpPr>
          <p:spPr>
            <a:xfrm>
              <a:off x="13817162" y="3137561"/>
              <a:ext cx="0" cy="894177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grpSp>
          <p:nvGrpSpPr>
            <p:cNvPr id="76" name="Group 76"/>
            <p:cNvGrpSpPr>
              <a:grpSpLocks noChangeAspect="1"/>
            </p:cNvGrpSpPr>
            <p:nvPr/>
          </p:nvGrpSpPr>
          <p:grpSpPr>
            <a:xfrm>
              <a:off x="2341619" y="328093"/>
              <a:ext cx="9831662" cy="14209918"/>
              <a:chOff x="-202184" y="63500"/>
              <a:chExt cx="16079978" cy="23240749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-202184" y="3868674"/>
                <a:ext cx="16079978" cy="19435575"/>
              </a:xfrm>
              <a:custGeom>
                <a:avLst/>
                <a:gdLst/>
                <a:ahLst/>
                <a:cxnLst/>
                <a:rect l="l" t="t" r="r" b="b"/>
                <a:pathLst>
                  <a:path w="16079978" h="19435575">
                    <a:moveTo>
                      <a:pt x="4730115" y="17536540"/>
                    </a:moveTo>
                    <a:cubicBezTo>
                      <a:pt x="4731893" y="17536668"/>
                      <a:pt x="4733671" y="17536795"/>
                      <a:pt x="4735576" y="17536922"/>
                    </a:cubicBezTo>
                    <a:cubicBezTo>
                      <a:pt x="4732782" y="17577815"/>
                      <a:pt x="4729988" y="17618709"/>
                      <a:pt x="4727194" y="17659604"/>
                    </a:cubicBezTo>
                    <a:cubicBezTo>
                      <a:pt x="4687697" y="18235676"/>
                      <a:pt x="5029327" y="18670397"/>
                      <a:pt x="5571490" y="18733770"/>
                    </a:cubicBezTo>
                    <a:cubicBezTo>
                      <a:pt x="6094095" y="18794857"/>
                      <a:pt x="6531229" y="18453100"/>
                      <a:pt x="6625844" y="17894300"/>
                    </a:cubicBezTo>
                    <a:cubicBezTo>
                      <a:pt x="6694297" y="17490439"/>
                      <a:pt x="6746621" y="17083787"/>
                      <a:pt x="6803262" y="16678021"/>
                    </a:cubicBezTo>
                    <a:cubicBezTo>
                      <a:pt x="7020432" y="15119604"/>
                      <a:pt x="7237348" y="13561186"/>
                      <a:pt x="7451979" y="12002388"/>
                    </a:cubicBezTo>
                    <a:cubicBezTo>
                      <a:pt x="7482967" y="11777090"/>
                      <a:pt x="7599680" y="11668505"/>
                      <a:pt x="7829931" y="11675236"/>
                    </a:cubicBezTo>
                    <a:cubicBezTo>
                      <a:pt x="8034782" y="11681205"/>
                      <a:pt x="8240141" y="11681332"/>
                      <a:pt x="8445119" y="11675236"/>
                    </a:cubicBezTo>
                    <a:cubicBezTo>
                      <a:pt x="8678291" y="11668251"/>
                      <a:pt x="8790559" y="11785346"/>
                      <a:pt x="8820404" y="12006706"/>
                    </a:cubicBezTo>
                    <a:cubicBezTo>
                      <a:pt x="8903843" y="12623926"/>
                      <a:pt x="8988806" y="13240893"/>
                      <a:pt x="9075166" y="13857731"/>
                    </a:cubicBezTo>
                    <a:cubicBezTo>
                      <a:pt x="9263760" y="15204946"/>
                      <a:pt x="9445752" y="16553179"/>
                      <a:pt x="9646793" y="17898618"/>
                    </a:cubicBezTo>
                    <a:cubicBezTo>
                      <a:pt x="9730740" y="18459830"/>
                      <a:pt x="10182987" y="18797270"/>
                      <a:pt x="10704576" y="18733134"/>
                    </a:cubicBezTo>
                    <a:cubicBezTo>
                      <a:pt x="11237086" y="18667729"/>
                      <a:pt x="11576177" y="18247995"/>
                      <a:pt x="11543537" y="17678780"/>
                    </a:cubicBezTo>
                    <a:cubicBezTo>
                      <a:pt x="11514328" y="17171288"/>
                      <a:pt x="11473815" y="16664431"/>
                      <a:pt x="11436095" y="16157446"/>
                    </a:cubicBezTo>
                    <a:cubicBezTo>
                      <a:pt x="11331066" y="14742793"/>
                      <a:pt x="11224894" y="13328267"/>
                      <a:pt x="11119103" y="11913614"/>
                    </a:cubicBezTo>
                    <a:cubicBezTo>
                      <a:pt x="10994389" y="10245596"/>
                      <a:pt x="10872342" y="8577197"/>
                      <a:pt x="10741659" y="6909687"/>
                    </a:cubicBezTo>
                    <a:cubicBezTo>
                      <a:pt x="10725277" y="6700644"/>
                      <a:pt x="10792841" y="6556754"/>
                      <a:pt x="10938382" y="6412101"/>
                    </a:cubicBezTo>
                    <a:cubicBezTo>
                      <a:pt x="12305791" y="5053328"/>
                      <a:pt x="13667105" y="3688586"/>
                      <a:pt x="15029814" y="2325114"/>
                    </a:cubicBezTo>
                    <a:cubicBezTo>
                      <a:pt x="15105126" y="2249803"/>
                      <a:pt x="15182722" y="2175508"/>
                      <a:pt x="15249016" y="2092577"/>
                    </a:cubicBezTo>
                    <a:cubicBezTo>
                      <a:pt x="15514573" y="1760218"/>
                      <a:pt x="15494506" y="1300986"/>
                      <a:pt x="15205329" y="990598"/>
                    </a:cubicBezTo>
                    <a:cubicBezTo>
                      <a:pt x="14845538" y="604518"/>
                      <a:pt x="14315186" y="601597"/>
                      <a:pt x="13921105" y="993392"/>
                    </a:cubicBezTo>
                    <a:cubicBezTo>
                      <a:pt x="13048615" y="1860929"/>
                      <a:pt x="12178537" y="2731006"/>
                      <a:pt x="11312144" y="3604639"/>
                    </a:cubicBezTo>
                    <a:cubicBezTo>
                      <a:pt x="11182096" y="3735830"/>
                      <a:pt x="11048237" y="3795393"/>
                      <a:pt x="10858754" y="3794631"/>
                    </a:cubicBezTo>
                    <a:cubicBezTo>
                      <a:pt x="9062339" y="3787773"/>
                      <a:pt x="7265923" y="3785995"/>
                      <a:pt x="5469509" y="3795774"/>
                    </a:cubicBezTo>
                    <a:cubicBezTo>
                      <a:pt x="5227701" y="3797044"/>
                      <a:pt x="5054981" y="3729354"/>
                      <a:pt x="4885943" y="3557649"/>
                    </a:cubicBezTo>
                    <a:cubicBezTo>
                      <a:pt x="4034408" y="2692398"/>
                      <a:pt x="3172459" y="1837434"/>
                      <a:pt x="2313304" y="979677"/>
                    </a:cubicBezTo>
                    <a:cubicBezTo>
                      <a:pt x="2089657" y="756284"/>
                      <a:pt x="1823846" y="653033"/>
                      <a:pt x="1507743" y="724153"/>
                    </a:cubicBezTo>
                    <a:cubicBezTo>
                      <a:pt x="1184909" y="796670"/>
                      <a:pt x="961008" y="995171"/>
                      <a:pt x="870711" y="1310131"/>
                    </a:cubicBezTo>
                    <a:cubicBezTo>
                      <a:pt x="772667" y="1652142"/>
                      <a:pt x="866647" y="1952370"/>
                      <a:pt x="1123187" y="2208148"/>
                    </a:cubicBezTo>
                    <a:cubicBezTo>
                      <a:pt x="2529077" y="3609593"/>
                      <a:pt x="3929887" y="5016118"/>
                      <a:pt x="5337809" y="6415531"/>
                    </a:cubicBezTo>
                    <a:cubicBezTo>
                      <a:pt x="5484240" y="6561073"/>
                      <a:pt x="5547486" y="6708266"/>
                      <a:pt x="5530976" y="6915276"/>
                    </a:cubicBezTo>
                    <a:cubicBezTo>
                      <a:pt x="5438012" y="8084183"/>
                      <a:pt x="5355716" y="9253854"/>
                      <a:pt x="5267705" y="10423142"/>
                    </a:cubicBezTo>
                    <a:cubicBezTo>
                      <a:pt x="5089143" y="12794359"/>
                      <a:pt x="4909311" y="15165449"/>
                      <a:pt x="4729987" y="17536539"/>
                    </a:cubicBezTo>
                    <a:moveTo>
                      <a:pt x="8278748" y="12275055"/>
                    </a:moveTo>
                    <a:cubicBezTo>
                      <a:pt x="8071866" y="12212191"/>
                      <a:pt x="8004174" y="12273913"/>
                      <a:pt x="7977123" y="12472541"/>
                    </a:cubicBezTo>
                    <a:cubicBezTo>
                      <a:pt x="7726933" y="14307818"/>
                      <a:pt x="7465948" y="16141571"/>
                      <a:pt x="7205853" y="17975450"/>
                    </a:cubicBezTo>
                    <a:cubicBezTo>
                      <a:pt x="7085837" y="18821397"/>
                      <a:pt x="6356096" y="19392770"/>
                      <a:pt x="5514848" y="19304505"/>
                    </a:cubicBezTo>
                    <a:cubicBezTo>
                      <a:pt x="4714367" y="19220559"/>
                      <a:pt x="4099687" y="18503643"/>
                      <a:pt x="4157472" y="17679541"/>
                    </a:cubicBezTo>
                    <a:cubicBezTo>
                      <a:pt x="4287901" y="15822674"/>
                      <a:pt x="4436618" y="13967078"/>
                      <a:pt x="4574921" y="12110845"/>
                    </a:cubicBezTo>
                    <a:cubicBezTo>
                      <a:pt x="4701667" y="10409806"/>
                      <a:pt x="4827270" y="8708769"/>
                      <a:pt x="4942078" y="7006969"/>
                    </a:cubicBezTo>
                    <a:cubicBezTo>
                      <a:pt x="4948809" y="6906258"/>
                      <a:pt x="4878831" y="6774305"/>
                      <a:pt x="4803140" y="6697978"/>
                    </a:cubicBezTo>
                    <a:cubicBezTo>
                      <a:pt x="3445256" y="5329682"/>
                      <a:pt x="2078355" y="3970274"/>
                      <a:pt x="718693" y="2603627"/>
                    </a:cubicBezTo>
                    <a:cubicBezTo>
                      <a:pt x="0" y="1881251"/>
                      <a:pt x="158877" y="756285"/>
                      <a:pt x="1036193" y="293624"/>
                    </a:cubicBezTo>
                    <a:cubicBezTo>
                      <a:pt x="1593088" y="0"/>
                      <a:pt x="2253996" y="106045"/>
                      <a:pt x="2731135" y="579501"/>
                    </a:cubicBezTo>
                    <a:cubicBezTo>
                      <a:pt x="3558159" y="1399794"/>
                      <a:pt x="4382008" y="2223389"/>
                      <a:pt x="5200396" y="3052318"/>
                    </a:cubicBezTo>
                    <a:cubicBezTo>
                      <a:pt x="5320411" y="3173857"/>
                      <a:pt x="5440426" y="3218688"/>
                      <a:pt x="5608701" y="3218180"/>
                    </a:cubicBezTo>
                    <a:cubicBezTo>
                      <a:pt x="7290435" y="3212465"/>
                      <a:pt x="8972042" y="3211576"/>
                      <a:pt x="10653776" y="3219069"/>
                    </a:cubicBezTo>
                    <a:cubicBezTo>
                      <a:pt x="10843006" y="3219958"/>
                      <a:pt x="10971021" y="3159506"/>
                      <a:pt x="11101069" y="3027807"/>
                    </a:cubicBezTo>
                    <a:cubicBezTo>
                      <a:pt x="11919584" y="2199005"/>
                      <a:pt x="12742926" y="1374902"/>
                      <a:pt x="13571092" y="555752"/>
                    </a:cubicBezTo>
                    <a:cubicBezTo>
                      <a:pt x="13980540" y="150876"/>
                      <a:pt x="14477364" y="33529"/>
                      <a:pt x="15022321" y="207392"/>
                    </a:cubicBezTo>
                    <a:cubicBezTo>
                      <a:pt x="15570454" y="382144"/>
                      <a:pt x="15895701" y="777876"/>
                      <a:pt x="15991966" y="1341120"/>
                    </a:cubicBezTo>
                    <a:cubicBezTo>
                      <a:pt x="16079978" y="1856359"/>
                      <a:pt x="15897986" y="2287398"/>
                      <a:pt x="15530448" y="2653539"/>
                    </a:cubicBezTo>
                    <a:cubicBezTo>
                      <a:pt x="14199615" y="3979419"/>
                      <a:pt x="12875767" y="5312411"/>
                      <a:pt x="11540362" y="6633592"/>
                    </a:cubicBezTo>
                    <a:cubicBezTo>
                      <a:pt x="11377168" y="6795009"/>
                      <a:pt x="11328907" y="6950965"/>
                      <a:pt x="11346180" y="7172834"/>
                    </a:cubicBezTo>
                    <a:cubicBezTo>
                      <a:pt x="11515344" y="9347456"/>
                      <a:pt x="11674856" y="11522965"/>
                      <a:pt x="11837035" y="13698094"/>
                    </a:cubicBezTo>
                    <a:cubicBezTo>
                      <a:pt x="11936349" y="15031086"/>
                      <a:pt x="12046585" y="16363316"/>
                      <a:pt x="12130151" y="17697324"/>
                    </a:cubicBezTo>
                    <a:cubicBezTo>
                      <a:pt x="12178158" y="18464405"/>
                      <a:pt x="11686540" y="19093562"/>
                      <a:pt x="10952481" y="19269712"/>
                    </a:cubicBezTo>
                    <a:cubicBezTo>
                      <a:pt x="10261347" y="19435575"/>
                      <a:pt x="9517761" y="19098008"/>
                      <a:pt x="9236457" y="18443324"/>
                    </a:cubicBezTo>
                    <a:cubicBezTo>
                      <a:pt x="9116188" y="18163542"/>
                      <a:pt x="9072500" y="17845154"/>
                      <a:pt x="9028558" y="17539337"/>
                    </a:cubicBezTo>
                    <a:cubicBezTo>
                      <a:pt x="8786369" y="15851888"/>
                      <a:pt x="8554975" y="14163042"/>
                      <a:pt x="8319009" y="12474704"/>
                    </a:cubicBezTo>
                    <a:cubicBezTo>
                      <a:pt x="8309991" y="12410315"/>
                      <a:pt x="8293482" y="12346941"/>
                      <a:pt x="8278750" y="12275060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Freeform 78"/>
              <p:cNvSpPr/>
              <p:nvPr/>
            </p:nvSpPr>
            <p:spPr>
              <a:xfrm>
                <a:off x="5279771" y="1099947"/>
                <a:ext cx="5302377" cy="5304790"/>
              </a:xfrm>
              <a:custGeom>
                <a:avLst/>
                <a:gdLst/>
                <a:ahLst/>
                <a:cxnLst/>
                <a:rect l="l" t="t" r="r" b="b"/>
                <a:pathLst>
                  <a:path w="5302377" h="5304790">
                    <a:moveTo>
                      <a:pt x="2659253" y="592328"/>
                    </a:moveTo>
                    <a:cubicBezTo>
                      <a:pt x="1528191" y="590042"/>
                      <a:pt x="603504" y="1503807"/>
                      <a:pt x="594487" y="2632456"/>
                    </a:cubicBezTo>
                    <a:cubicBezTo>
                      <a:pt x="585470" y="3768979"/>
                      <a:pt x="1513205" y="4704080"/>
                      <a:pt x="2651760" y="4705731"/>
                    </a:cubicBezTo>
                    <a:cubicBezTo>
                      <a:pt x="3790315" y="4707382"/>
                      <a:pt x="4722876" y="3774948"/>
                      <a:pt x="4717796" y="2639949"/>
                    </a:cubicBezTo>
                    <a:cubicBezTo>
                      <a:pt x="4712715" y="1512443"/>
                      <a:pt x="3789934" y="594614"/>
                      <a:pt x="2659253" y="592328"/>
                    </a:cubicBezTo>
                    <a:moveTo>
                      <a:pt x="5285359" y="2671699"/>
                    </a:moveTo>
                    <a:cubicBezTo>
                      <a:pt x="5267833" y="4137025"/>
                      <a:pt x="4076192" y="5304790"/>
                      <a:pt x="2618232" y="5285613"/>
                    </a:cubicBezTo>
                    <a:cubicBezTo>
                      <a:pt x="1175385" y="5266563"/>
                      <a:pt x="0" y="4057777"/>
                      <a:pt x="27051" y="2620645"/>
                    </a:cubicBezTo>
                    <a:cubicBezTo>
                      <a:pt x="54610" y="1150366"/>
                      <a:pt x="1240409" y="0"/>
                      <a:pt x="2706116" y="21209"/>
                    </a:cubicBezTo>
                    <a:cubicBezTo>
                      <a:pt x="4137533" y="42037"/>
                      <a:pt x="5302377" y="1239139"/>
                      <a:pt x="5285232" y="2671699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79" name="Freeform 79"/>
              <p:cNvSpPr/>
              <p:nvPr/>
            </p:nvSpPr>
            <p:spPr>
              <a:xfrm>
                <a:off x="2392553" y="63500"/>
                <a:ext cx="4965827" cy="3470402"/>
              </a:xfrm>
              <a:custGeom>
                <a:avLst/>
                <a:gdLst/>
                <a:ahLst/>
                <a:cxnLst/>
                <a:rect l="l" t="t" r="r" b="b"/>
                <a:pathLst>
                  <a:path w="4965827" h="3470402">
                    <a:moveTo>
                      <a:pt x="0" y="0"/>
                    </a:moveTo>
                    <a:lnTo>
                      <a:pt x="4954270" y="0"/>
                    </a:lnTo>
                    <a:lnTo>
                      <a:pt x="4965827" y="0"/>
                    </a:lnTo>
                    <a:lnTo>
                      <a:pt x="4965827" y="11557"/>
                    </a:lnTo>
                    <a:lnTo>
                      <a:pt x="4965827" y="3470402"/>
                    </a:lnTo>
                    <a:lnTo>
                      <a:pt x="4942712" y="3470402"/>
                    </a:lnTo>
                    <a:lnTo>
                      <a:pt x="4942712" y="11557"/>
                    </a:lnTo>
                    <a:lnTo>
                      <a:pt x="4954269" y="11557"/>
                    </a:lnTo>
                    <a:lnTo>
                      <a:pt x="495426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6807835" y="4348226"/>
                <a:ext cx="2245613" cy="905637"/>
              </a:xfrm>
              <a:custGeom>
                <a:avLst/>
                <a:gdLst/>
                <a:ahLst/>
                <a:cxnLst/>
                <a:rect l="l" t="t" r="r" b="b"/>
                <a:pathLst>
                  <a:path w="2245613" h="905637">
                    <a:moveTo>
                      <a:pt x="1123061" y="3048"/>
                    </a:moveTo>
                    <a:cubicBezTo>
                      <a:pt x="1455292" y="3048"/>
                      <a:pt x="1787398" y="3048"/>
                      <a:pt x="2119629" y="3048"/>
                    </a:cubicBezTo>
                    <a:cubicBezTo>
                      <a:pt x="2131186" y="3048"/>
                      <a:pt x="2142871" y="2667"/>
                      <a:pt x="2154427" y="3302"/>
                    </a:cubicBezTo>
                    <a:cubicBezTo>
                      <a:pt x="2221229" y="6604"/>
                      <a:pt x="2245613" y="45212"/>
                      <a:pt x="2218309" y="105537"/>
                    </a:cubicBezTo>
                    <a:cubicBezTo>
                      <a:pt x="2159635" y="234950"/>
                      <a:pt x="2080260" y="350393"/>
                      <a:pt x="1977643" y="448945"/>
                    </a:cubicBezTo>
                    <a:cubicBezTo>
                      <a:pt x="1501901" y="905637"/>
                      <a:pt x="740283" y="904621"/>
                      <a:pt x="265684" y="446151"/>
                    </a:cubicBezTo>
                    <a:cubicBezTo>
                      <a:pt x="167766" y="351663"/>
                      <a:pt x="91566" y="240919"/>
                      <a:pt x="35560" y="116459"/>
                    </a:cubicBezTo>
                    <a:cubicBezTo>
                      <a:pt x="0" y="37211"/>
                      <a:pt x="22860" y="0"/>
                      <a:pt x="109092" y="127"/>
                    </a:cubicBezTo>
                    <a:cubicBezTo>
                      <a:pt x="371601" y="254"/>
                      <a:pt x="634237" y="635"/>
                      <a:pt x="896747" y="1016"/>
                    </a:cubicBezTo>
                    <a:cubicBezTo>
                      <a:pt x="972185" y="1143"/>
                      <a:pt x="1047623" y="1016"/>
                      <a:pt x="1123061" y="1016"/>
                    </a:cubicBez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8289544" y="3150616"/>
                <a:ext cx="532512" cy="532638"/>
              </a:xfrm>
              <a:custGeom>
                <a:avLst/>
                <a:gdLst/>
                <a:ahLst/>
                <a:cxnLst/>
                <a:rect l="l" t="t" r="r" b="b"/>
                <a:pathLst>
                  <a:path w="532512" h="532638">
                    <a:moveTo>
                      <a:pt x="532384" y="265430"/>
                    </a:moveTo>
                    <a:cubicBezTo>
                      <a:pt x="532511" y="411988"/>
                      <a:pt x="413258" y="532003"/>
                      <a:pt x="267335" y="532257"/>
                    </a:cubicBezTo>
                    <a:cubicBezTo>
                      <a:pt x="122429" y="532638"/>
                      <a:pt x="762" y="411226"/>
                      <a:pt x="381" y="265938"/>
                    </a:cubicBezTo>
                    <a:cubicBezTo>
                      <a:pt x="0" y="120650"/>
                      <a:pt x="120523" y="381"/>
                      <a:pt x="266700" y="127"/>
                    </a:cubicBezTo>
                    <a:cubicBezTo>
                      <a:pt x="413766" y="0"/>
                      <a:pt x="532256" y="118364"/>
                      <a:pt x="532256" y="265431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7074408" y="3142615"/>
                <a:ext cx="546227" cy="546862"/>
              </a:xfrm>
              <a:custGeom>
                <a:avLst/>
                <a:gdLst/>
                <a:ahLst/>
                <a:cxnLst/>
                <a:rect l="l" t="t" r="r" b="b"/>
                <a:pathLst>
                  <a:path w="546227" h="546862">
                    <a:moveTo>
                      <a:pt x="538099" y="284353"/>
                    </a:moveTo>
                    <a:cubicBezTo>
                      <a:pt x="529843" y="431292"/>
                      <a:pt x="407289" y="546862"/>
                      <a:pt x="266954" y="540004"/>
                    </a:cubicBezTo>
                    <a:cubicBezTo>
                      <a:pt x="118364" y="532765"/>
                      <a:pt x="0" y="408813"/>
                      <a:pt x="6731" y="267462"/>
                    </a:cubicBezTo>
                    <a:cubicBezTo>
                      <a:pt x="13970" y="114427"/>
                      <a:pt x="138811" y="0"/>
                      <a:pt x="288163" y="9271"/>
                    </a:cubicBezTo>
                    <a:cubicBezTo>
                      <a:pt x="434975" y="18415"/>
                      <a:pt x="546227" y="140716"/>
                      <a:pt x="538099" y="284353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3" name="Freeform 83"/>
              <p:cNvSpPr/>
              <p:nvPr/>
            </p:nvSpPr>
            <p:spPr>
              <a:xfrm>
                <a:off x="8289925" y="945642"/>
                <a:ext cx="6009639" cy="3634867"/>
              </a:xfrm>
              <a:custGeom>
                <a:avLst/>
                <a:gdLst/>
                <a:ahLst/>
                <a:cxnLst/>
                <a:rect l="l" t="t" r="r" b="b"/>
                <a:pathLst>
                  <a:path w="6009639" h="3634867">
                    <a:moveTo>
                      <a:pt x="6009639" y="23114"/>
                    </a:moveTo>
                    <a:lnTo>
                      <a:pt x="3226689" y="23114"/>
                    </a:lnTo>
                    <a:lnTo>
                      <a:pt x="3226689" y="11557"/>
                    </a:lnTo>
                    <a:lnTo>
                      <a:pt x="3238246" y="11557"/>
                    </a:lnTo>
                    <a:lnTo>
                      <a:pt x="3238246" y="3623310"/>
                    </a:lnTo>
                    <a:lnTo>
                      <a:pt x="3238246" y="3634867"/>
                    </a:lnTo>
                    <a:lnTo>
                      <a:pt x="3226689" y="3634867"/>
                    </a:lnTo>
                    <a:lnTo>
                      <a:pt x="0" y="3634867"/>
                    </a:lnTo>
                    <a:lnTo>
                      <a:pt x="0" y="3611753"/>
                    </a:lnTo>
                    <a:lnTo>
                      <a:pt x="3226689" y="3611753"/>
                    </a:lnTo>
                    <a:lnTo>
                      <a:pt x="3226689" y="3623310"/>
                    </a:lnTo>
                    <a:lnTo>
                      <a:pt x="3215132" y="3623310"/>
                    </a:lnTo>
                    <a:lnTo>
                      <a:pt x="3215132" y="11557"/>
                    </a:lnTo>
                    <a:lnTo>
                      <a:pt x="3215132" y="0"/>
                    </a:lnTo>
                    <a:lnTo>
                      <a:pt x="3226689" y="0"/>
                    </a:lnTo>
                    <a:lnTo>
                      <a:pt x="6009639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9349867" y="10767949"/>
                <a:ext cx="4810633" cy="23114"/>
              </a:xfrm>
              <a:custGeom>
                <a:avLst/>
                <a:gdLst/>
                <a:ahLst/>
                <a:cxnLst/>
                <a:rect l="l" t="t" r="r" b="b"/>
                <a:pathLst>
                  <a:path w="4810633" h="23114">
                    <a:moveTo>
                      <a:pt x="4810633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4810633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5" name="Freeform 85"/>
              <p:cNvSpPr/>
              <p:nvPr/>
            </p:nvSpPr>
            <p:spPr>
              <a:xfrm>
                <a:off x="3306953" y="13411708"/>
                <a:ext cx="5386959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5386959" h="23113">
                    <a:moveTo>
                      <a:pt x="0" y="0"/>
                    </a:moveTo>
                    <a:lnTo>
                      <a:pt x="5386959" y="0"/>
                    </a:lnTo>
                    <a:lnTo>
                      <a:pt x="538695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10487914" y="21696046"/>
                <a:ext cx="2937001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2937001" h="23113">
                    <a:moveTo>
                      <a:pt x="2937001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2937001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8888108" y="462402"/>
              <a:ext cx="3115094" cy="494459"/>
            </a:xfrm>
            <a:custGeom>
              <a:avLst/>
              <a:gdLst/>
              <a:ahLst/>
              <a:cxnLst/>
              <a:rect l="l" t="t" r="r" b="b"/>
              <a:pathLst>
                <a:path w="3115094" h="494459">
                  <a:moveTo>
                    <a:pt x="0" y="0"/>
                  </a:moveTo>
                  <a:lnTo>
                    <a:pt x="3115094" y="0"/>
                  </a:lnTo>
                  <a:lnTo>
                    <a:pt x="3115094" y="494459"/>
                  </a:lnTo>
                  <a:lnTo>
                    <a:pt x="0" y="4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88" name="Freeform 88"/>
            <p:cNvSpPr/>
            <p:nvPr/>
          </p:nvSpPr>
          <p:spPr>
            <a:xfrm rot="-5400000">
              <a:off x="8304388" y="1784181"/>
              <a:ext cx="2407468" cy="494459"/>
            </a:xfrm>
            <a:custGeom>
              <a:avLst/>
              <a:gdLst/>
              <a:ahLst/>
              <a:cxnLst/>
              <a:rect l="l" t="t" r="r" b="b"/>
              <a:pathLst>
                <a:path w="2407468" h="494459">
                  <a:moveTo>
                    <a:pt x="0" y="0"/>
                  </a:moveTo>
                  <a:lnTo>
                    <a:pt x="2407468" y="0"/>
                  </a:lnTo>
                  <a:lnTo>
                    <a:pt x="2407468" y="494460"/>
                  </a:lnTo>
                  <a:lnTo>
                    <a:pt x="0" y="494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89" name="Freeform 89"/>
            <p:cNvSpPr/>
            <p:nvPr/>
          </p:nvSpPr>
          <p:spPr>
            <a:xfrm>
              <a:off x="8846434" y="3055126"/>
              <a:ext cx="828917" cy="461375"/>
            </a:xfrm>
            <a:custGeom>
              <a:avLst/>
              <a:gdLst/>
              <a:ahLst/>
              <a:cxnLst/>
              <a:rect l="l" t="t" r="r" b="b"/>
              <a:pathLst>
                <a:path w="828917" h="461375">
                  <a:moveTo>
                    <a:pt x="0" y="0"/>
                  </a:moveTo>
                  <a:lnTo>
                    <a:pt x="828917" y="0"/>
                  </a:lnTo>
                  <a:lnTo>
                    <a:pt x="828917" y="461376"/>
                  </a:lnTo>
                  <a:lnTo>
                    <a:pt x="0" y="461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0" name="Freeform 90"/>
            <p:cNvSpPr/>
            <p:nvPr/>
          </p:nvSpPr>
          <p:spPr>
            <a:xfrm>
              <a:off x="9060580" y="3014608"/>
              <a:ext cx="828917" cy="716040"/>
            </a:xfrm>
            <a:custGeom>
              <a:avLst/>
              <a:gdLst/>
              <a:ahLst/>
              <a:cxnLst/>
              <a:rect l="l" t="t" r="r" b="b"/>
              <a:pathLst>
                <a:path w="828917" h="716040">
                  <a:moveTo>
                    <a:pt x="0" y="0"/>
                  </a:moveTo>
                  <a:lnTo>
                    <a:pt x="828917" y="0"/>
                  </a:lnTo>
                  <a:lnTo>
                    <a:pt x="828917" y="716040"/>
                  </a:lnTo>
                  <a:lnTo>
                    <a:pt x="0" y="71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1" name="Freeform 91"/>
            <p:cNvSpPr/>
            <p:nvPr/>
          </p:nvSpPr>
          <p:spPr>
            <a:xfrm>
              <a:off x="8100283" y="2879005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60" y="0"/>
                  </a:lnTo>
                  <a:lnTo>
                    <a:pt x="313960" y="271206"/>
                  </a:lnTo>
                  <a:lnTo>
                    <a:pt x="0" y="27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2" name="Freeform 92"/>
            <p:cNvSpPr/>
            <p:nvPr/>
          </p:nvSpPr>
          <p:spPr>
            <a:xfrm>
              <a:off x="8159173" y="2833499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60" y="0"/>
                  </a:lnTo>
                  <a:lnTo>
                    <a:pt x="313960" y="271206"/>
                  </a:lnTo>
                  <a:lnTo>
                    <a:pt x="0" y="27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3" name="Freeform 93"/>
            <p:cNvSpPr/>
            <p:nvPr/>
          </p:nvSpPr>
          <p:spPr>
            <a:xfrm>
              <a:off x="7943304" y="3063705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59" y="0"/>
                  </a:lnTo>
                  <a:lnTo>
                    <a:pt x="313959" y="271207"/>
                  </a:lnTo>
                  <a:lnTo>
                    <a:pt x="0" y="27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4" name="Freeform 94"/>
            <p:cNvSpPr/>
            <p:nvPr/>
          </p:nvSpPr>
          <p:spPr>
            <a:xfrm>
              <a:off x="6912376" y="1375518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5" name="Freeform 95"/>
            <p:cNvSpPr/>
            <p:nvPr/>
          </p:nvSpPr>
          <p:spPr>
            <a:xfrm>
              <a:off x="6842967" y="177281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6" name="Freeform 96"/>
            <p:cNvSpPr/>
            <p:nvPr/>
          </p:nvSpPr>
          <p:spPr>
            <a:xfrm rot="5400000">
              <a:off x="8370051" y="6539874"/>
              <a:ext cx="337235" cy="737078"/>
            </a:xfrm>
            <a:custGeom>
              <a:avLst/>
              <a:gdLst/>
              <a:ahLst/>
              <a:cxnLst/>
              <a:rect l="l" t="t" r="r" b="b"/>
              <a:pathLst>
                <a:path w="337235" h="737078">
                  <a:moveTo>
                    <a:pt x="0" y="0"/>
                  </a:moveTo>
                  <a:lnTo>
                    <a:pt x="337235" y="0"/>
                  </a:lnTo>
                  <a:lnTo>
                    <a:pt x="337235" y="737079"/>
                  </a:lnTo>
                  <a:lnTo>
                    <a:pt x="0" y="737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7" name="Freeform 97"/>
            <p:cNvSpPr/>
            <p:nvPr/>
          </p:nvSpPr>
          <p:spPr>
            <a:xfrm rot="5400000">
              <a:off x="10146958" y="5972088"/>
              <a:ext cx="248967" cy="1822584"/>
            </a:xfrm>
            <a:custGeom>
              <a:avLst/>
              <a:gdLst/>
              <a:ahLst/>
              <a:cxnLst/>
              <a:rect l="l" t="t" r="r" b="b"/>
              <a:pathLst>
                <a:path w="248967" h="1822584">
                  <a:moveTo>
                    <a:pt x="0" y="0"/>
                  </a:moveTo>
                  <a:lnTo>
                    <a:pt x="248967" y="0"/>
                  </a:lnTo>
                  <a:lnTo>
                    <a:pt x="248967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8" name="Freeform 98"/>
            <p:cNvSpPr/>
            <p:nvPr/>
          </p:nvSpPr>
          <p:spPr>
            <a:xfrm rot="5400000">
              <a:off x="10159616" y="5997122"/>
              <a:ext cx="77651" cy="1822584"/>
            </a:xfrm>
            <a:custGeom>
              <a:avLst/>
              <a:gdLst/>
              <a:ahLst/>
              <a:cxnLst/>
              <a:rect l="l" t="t" r="r" b="b"/>
              <a:pathLst>
                <a:path w="77651" h="1822584">
                  <a:moveTo>
                    <a:pt x="0" y="0"/>
                  </a:moveTo>
                  <a:lnTo>
                    <a:pt x="77650" y="0"/>
                  </a:lnTo>
                  <a:lnTo>
                    <a:pt x="77650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9" name="Freeform 99"/>
            <p:cNvSpPr/>
            <p:nvPr/>
          </p:nvSpPr>
          <p:spPr>
            <a:xfrm rot="5400000">
              <a:off x="6599438" y="7464624"/>
              <a:ext cx="183906" cy="2179003"/>
            </a:xfrm>
            <a:custGeom>
              <a:avLst/>
              <a:gdLst/>
              <a:ahLst/>
              <a:cxnLst/>
              <a:rect l="l" t="t" r="r" b="b"/>
              <a:pathLst>
                <a:path w="248967" h="2240168">
                  <a:moveTo>
                    <a:pt x="0" y="0"/>
                  </a:moveTo>
                  <a:lnTo>
                    <a:pt x="248968" y="0"/>
                  </a:lnTo>
                  <a:lnTo>
                    <a:pt x="248968" y="2240168"/>
                  </a:lnTo>
                  <a:lnTo>
                    <a:pt x="0" y="224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CO" sz="2035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0" name="Freeform 100"/>
            <p:cNvSpPr/>
            <p:nvPr/>
          </p:nvSpPr>
          <p:spPr>
            <a:xfrm rot="5400000">
              <a:off x="4121429" y="7471361"/>
              <a:ext cx="248967" cy="2009962"/>
            </a:xfrm>
            <a:custGeom>
              <a:avLst/>
              <a:gdLst/>
              <a:ahLst/>
              <a:cxnLst/>
              <a:rect l="l" t="t" r="r" b="b"/>
              <a:pathLst>
                <a:path w="248967" h="2009962">
                  <a:moveTo>
                    <a:pt x="0" y="0"/>
                  </a:moveTo>
                  <a:lnTo>
                    <a:pt x="248967" y="0"/>
                  </a:lnTo>
                  <a:lnTo>
                    <a:pt x="248967" y="2009961"/>
                  </a:lnTo>
                  <a:lnTo>
                    <a:pt x="0" y="2009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1" name="Freeform 101"/>
            <p:cNvSpPr/>
            <p:nvPr/>
          </p:nvSpPr>
          <p:spPr>
            <a:xfrm rot="5400000">
              <a:off x="10649354" y="12572773"/>
              <a:ext cx="248967" cy="2036973"/>
            </a:xfrm>
            <a:custGeom>
              <a:avLst/>
              <a:gdLst/>
              <a:ahLst/>
              <a:cxnLst/>
              <a:rect l="l" t="t" r="r" b="b"/>
              <a:pathLst>
                <a:path w="248967" h="2036973">
                  <a:moveTo>
                    <a:pt x="0" y="0"/>
                  </a:moveTo>
                  <a:lnTo>
                    <a:pt x="248968" y="0"/>
                  </a:lnTo>
                  <a:lnTo>
                    <a:pt x="248968" y="2036972"/>
                  </a:lnTo>
                  <a:lnTo>
                    <a:pt x="0" y="2036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2" name="Freeform 102"/>
            <p:cNvSpPr/>
            <p:nvPr/>
          </p:nvSpPr>
          <p:spPr>
            <a:xfrm rot="5400000">
              <a:off x="8920667" y="13131689"/>
              <a:ext cx="168640" cy="785277"/>
            </a:xfrm>
            <a:custGeom>
              <a:avLst/>
              <a:gdLst/>
              <a:ahLst/>
              <a:cxnLst/>
              <a:rect l="l" t="t" r="r" b="b"/>
              <a:pathLst>
                <a:path w="168640" h="785277">
                  <a:moveTo>
                    <a:pt x="0" y="0"/>
                  </a:moveTo>
                  <a:lnTo>
                    <a:pt x="168639" y="0"/>
                  </a:lnTo>
                  <a:lnTo>
                    <a:pt x="168639" y="785276"/>
                  </a:lnTo>
                  <a:lnTo>
                    <a:pt x="0" y="78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0" y="7711402"/>
              <a:ext cx="3041066" cy="16149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86"/>
                </a:lnSpc>
              </a:pPr>
              <a:r>
                <a:rPr lang="en-US" sz="3633" b="1" spc="-78" dirty="0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4. En el estómago:</a:t>
              </a:r>
              <a:r>
                <a:rPr lang="en-US" sz="3633" spc="-78" dirty="0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 </a:t>
              </a:r>
            </a:p>
            <a:p>
              <a:pPr>
                <a:lnSpc>
                  <a:spcPts val="4070"/>
                </a:lnSpc>
              </a:pPr>
              <a:r>
                <a:rPr lang="es-MX" sz="2907" spc="-64" dirty="0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¿Cómo te afecta vivir o ver esta situación en tu entorno laboral?</a:t>
              </a:r>
              <a:endParaRPr lang="en-US" sz="2907" spc="-64" dirty="0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57292" y="336349"/>
              <a:ext cx="3555345" cy="16149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086"/>
                </a:lnSpc>
              </a:pPr>
              <a:r>
                <a:rPr lang="en-US" sz="3633" b="1" spc="-78" dirty="0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1. En la cabeza: </a:t>
              </a:r>
            </a:p>
            <a:p>
              <a:pPr>
                <a:lnSpc>
                  <a:spcPts val="4070"/>
                </a:lnSpc>
              </a:pPr>
              <a:r>
                <a:rPr lang="es-MX" sz="2907" spc="-64" dirty="0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Piensa en una situación donde pueda surgir un conflicto de interés. </a:t>
              </a:r>
              <a:endParaRPr lang="en-US" sz="2907" spc="-64" dirty="0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13049603" y="4067844"/>
              <a:ext cx="3771446" cy="1392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60"/>
                </a:lnSpc>
              </a:pPr>
              <a:r>
                <a:rPr lang="en-US" sz="3633" b="1" spc="-78" dirty="0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2. En las manos:</a:t>
              </a:r>
            </a:p>
            <a:p>
              <a:pPr>
                <a:lnSpc>
                  <a:spcPts val="3489"/>
                </a:lnSpc>
              </a:pPr>
              <a:r>
                <a:rPr lang="es-MX" sz="2907" spc="-64" dirty="0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¿Qué te impide o dificulta reportar un conflicto de interés cuando ocurre?	</a:t>
              </a:r>
              <a:endParaRPr lang="en-US" sz="2907" spc="-64" dirty="0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11595448" y="12968692"/>
              <a:ext cx="3298374" cy="23960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86"/>
                </a:lnSpc>
              </a:pPr>
              <a:r>
                <a:rPr lang="en-US" sz="3633" b="1" spc="-78" dirty="0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5. En los pies:</a:t>
              </a:r>
            </a:p>
            <a:p>
              <a:pPr>
                <a:lnSpc>
                  <a:spcPts val="4070"/>
                </a:lnSpc>
              </a:pPr>
              <a:r>
                <a:rPr lang="es-MX" sz="2907" spc="-64" dirty="0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¿Qué podríamos hacer para superar esa barrera y fortalecer el reporte de conflictos de interés?</a:t>
              </a:r>
              <a:endParaRPr lang="en-US" sz="2907" spc="-64" dirty="0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  <a:p>
              <a:pPr>
                <a:lnSpc>
                  <a:spcPts val="3999"/>
                </a:lnSpc>
              </a:pPr>
              <a:endParaRPr lang="en-US" sz="2907" spc="-64" dirty="0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11792324" y="7539466"/>
              <a:ext cx="3771446" cy="1056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60"/>
                </a:lnSpc>
              </a:pPr>
              <a:r>
                <a:rPr lang="en-US" sz="3633" b="1" spc="-78" dirty="0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3. En el corazón: </a:t>
              </a:r>
            </a:p>
            <a:p>
              <a:pPr>
                <a:lnSpc>
                  <a:spcPts val="3489"/>
                </a:lnSpc>
              </a:pPr>
              <a:r>
                <a:rPr lang="es-MX" sz="2907" spc="-64" dirty="0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¿Qué sentirías frente a esta situación?</a:t>
              </a:r>
              <a:endParaRPr lang="en-US" sz="2907" spc="-64" dirty="0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8" name="AutoShape 108"/>
            <p:cNvSpPr/>
            <p:nvPr/>
          </p:nvSpPr>
          <p:spPr>
            <a:xfrm>
              <a:off x="2824958" y="622254"/>
              <a:ext cx="45062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9" name="AutoShape 109"/>
            <p:cNvSpPr/>
            <p:nvPr/>
          </p:nvSpPr>
          <p:spPr>
            <a:xfrm flipH="1">
              <a:off x="7318530" y="596854"/>
              <a:ext cx="0" cy="377744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0" name="AutoShape 110"/>
            <p:cNvSpPr/>
            <p:nvPr/>
          </p:nvSpPr>
          <p:spPr>
            <a:xfrm flipV="1">
              <a:off x="11948914" y="3137736"/>
              <a:ext cx="1891110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1" name="AutoShape 111"/>
            <p:cNvSpPr/>
            <p:nvPr/>
          </p:nvSpPr>
          <p:spPr>
            <a:xfrm>
              <a:off x="3240932" y="8012809"/>
              <a:ext cx="3947969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2" name="AutoShape 112"/>
            <p:cNvSpPr/>
            <p:nvPr/>
          </p:nvSpPr>
          <p:spPr>
            <a:xfrm>
              <a:off x="7781367" y="6826891"/>
              <a:ext cx="4390454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3" name="AutoShape 113"/>
            <p:cNvSpPr/>
            <p:nvPr/>
          </p:nvSpPr>
          <p:spPr>
            <a:xfrm>
              <a:off x="12146421" y="6826891"/>
              <a:ext cx="0" cy="447672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4" name="AutoShape 114"/>
            <p:cNvSpPr/>
            <p:nvPr/>
          </p:nvSpPr>
          <p:spPr>
            <a:xfrm>
              <a:off x="8659150" y="13708253"/>
              <a:ext cx="2450583" cy="749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5" name="AutoShape 115"/>
            <p:cNvSpPr/>
            <p:nvPr/>
          </p:nvSpPr>
          <p:spPr>
            <a:xfrm>
              <a:off x="11084333" y="13242045"/>
              <a:ext cx="0" cy="473698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6" name="AutoShape 116"/>
            <p:cNvSpPr/>
            <p:nvPr/>
          </p:nvSpPr>
          <p:spPr>
            <a:xfrm>
              <a:off x="11084333" y="13267445"/>
              <a:ext cx="4730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7" name="Freeform 117"/>
            <p:cNvSpPr/>
            <p:nvPr/>
          </p:nvSpPr>
          <p:spPr>
            <a:xfrm>
              <a:off x="3593167" y="0"/>
              <a:ext cx="3388617" cy="494459"/>
            </a:xfrm>
            <a:custGeom>
              <a:avLst/>
              <a:gdLst/>
              <a:ahLst/>
              <a:cxnLst/>
              <a:rect l="l" t="t" r="r" b="b"/>
              <a:pathLst>
                <a:path w="3388617" h="494459">
                  <a:moveTo>
                    <a:pt x="0" y="0"/>
                  </a:moveTo>
                  <a:lnTo>
                    <a:pt x="3388617" y="0"/>
                  </a:lnTo>
                  <a:lnTo>
                    <a:pt x="3388617" y="494459"/>
                  </a:lnTo>
                  <a:lnTo>
                    <a:pt x="0" y="4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</p:grpSp>
      <p:pic>
        <p:nvPicPr>
          <p:cNvPr id="122" name="Imagen 121">
            <a:extLst>
              <a:ext uri="{FF2B5EF4-FFF2-40B4-BE49-F238E27FC236}">
                <a16:creationId xmlns:a16="http://schemas.microsoft.com/office/drawing/2014/main" id="{8B5CC43C-8AEA-25DC-D03F-A35559F74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8" y="23877811"/>
            <a:ext cx="1567559" cy="1322164"/>
          </a:xfrm>
          <a:prstGeom prst="rect">
            <a:avLst/>
          </a:prstGeom>
        </p:spPr>
      </p:pic>
      <p:pic>
        <p:nvPicPr>
          <p:cNvPr id="125" name="Imagen 12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090F44C-4477-8876-D1F9-454617A85E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078" t="19315" r="16601" b="61042"/>
          <a:stretch>
            <a:fillRect/>
          </a:stretch>
        </p:blipFill>
        <p:spPr>
          <a:xfrm>
            <a:off x="1751832" y="23739650"/>
            <a:ext cx="4645201" cy="1322164"/>
          </a:xfrm>
          <a:prstGeom prst="rect">
            <a:avLst/>
          </a:prstGeom>
        </p:spPr>
      </p:pic>
      <p:sp>
        <p:nvSpPr>
          <p:cNvPr id="5" name="Google Shape;63;p13">
            <a:extLst>
              <a:ext uri="{FF2B5EF4-FFF2-40B4-BE49-F238E27FC236}">
                <a16:creationId xmlns:a16="http://schemas.microsoft.com/office/drawing/2014/main" id="{3383DD18-9201-B69E-7832-781FFB679573}"/>
              </a:ext>
            </a:extLst>
          </p:cNvPr>
          <p:cNvSpPr txBox="1"/>
          <p:nvPr/>
        </p:nvSpPr>
        <p:spPr>
          <a:xfrm>
            <a:off x="-690874" y="23031994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4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7E482812-7B77-2A21-9B66-F20C5DBAD3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54" name="Google Shape;54;p13"/>
          <p:cNvSpPr txBox="1"/>
          <p:nvPr/>
        </p:nvSpPr>
        <p:spPr>
          <a:xfrm>
            <a:off x="103989" y="17991866"/>
            <a:ext cx="10729200" cy="117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42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Dolores</a:t>
            </a:r>
            <a:endParaRPr sz="4200" b="1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  <a:p>
            <a:pPr algn="ctr">
              <a:buSzPts val="3800"/>
            </a:pPr>
            <a:endParaRPr sz="4200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2371" y="180013"/>
            <a:ext cx="33996600" cy="170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r>
              <a:rPr lang="es-419" sz="6000" b="1" i="1">
                <a:solidFill>
                  <a:srgbClr val="3C6A3C"/>
                </a:solidFill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Mapa de empatía</a:t>
            </a:r>
            <a:endParaRPr lang="es-ES" sz="6000" i="1">
              <a:solidFill>
                <a:srgbClr val="3C6A3C"/>
              </a:solidFill>
              <a:latin typeface="Montserrat" panose="00000500000000000000" pitchFamily="2" charset="0"/>
              <a:ea typeface="Montserrat"/>
              <a:cs typeface="Bricolage Grotesque Bold" panose="020B0604020202020204" charset="0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 rot="10800000">
            <a:off x="26245121" y="17911811"/>
            <a:ext cx="0" cy="47181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>
            <a:cxnSpLocks/>
          </p:cNvCxnSpPr>
          <p:nvPr/>
        </p:nvCxnSpPr>
        <p:spPr>
          <a:xfrm flipH="1">
            <a:off x="1502229" y="17892057"/>
            <a:ext cx="32961691" cy="26037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13589016" y="12087853"/>
            <a:ext cx="8637273" cy="259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38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hace?</a:t>
            </a:r>
            <a:endParaRPr sz="3800" b="1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  <a:p>
            <a:pPr algn="ctr"/>
            <a:r>
              <a:rPr lang="es-MX" sz="3000" i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¿Cómo actúa o reacciona cuando se enfrenta a esta situación o tema?</a:t>
            </a:r>
            <a:endParaRPr lang="es-MX" sz="3000" i="1">
              <a:latin typeface="Montserrat" panose="00000500000000000000" pitchFamily="2" charset="0"/>
              <a:ea typeface="Montserrat"/>
              <a:cs typeface="Bricolage Grotesque Bold" panose="020B0604020202020204" charset="0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 rot="10800000">
            <a:off x="18015988" y="17906667"/>
            <a:ext cx="0" cy="47181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25430746" y="18013728"/>
            <a:ext cx="10093087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42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 Oportunidades de aporte</a:t>
            </a:r>
            <a:endParaRPr sz="4200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1176590" y="7825505"/>
            <a:ext cx="7736591" cy="246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38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ve?</a:t>
            </a:r>
            <a:endParaRPr sz="3800" b="1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  <a:p>
            <a:pPr algn="ctr">
              <a:buSzPts val="3800"/>
            </a:pPr>
            <a:r>
              <a:rPr lang="es-MX" sz="3000" i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situaciones, comportamientos o mensajes observa en su entorno sobre este tema?</a:t>
            </a:r>
          </a:p>
        </p:txBody>
      </p:sp>
      <p:sp>
        <p:nvSpPr>
          <p:cNvPr id="64" name="Google Shape;64;p13"/>
          <p:cNvSpPr txBox="1"/>
          <p:nvPr/>
        </p:nvSpPr>
        <p:spPr>
          <a:xfrm>
            <a:off x="8046065" y="7632389"/>
            <a:ext cx="6642355" cy="243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38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oye?</a:t>
            </a:r>
          </a:p>
          <a:p>
            <a:pPr algn="ctr">
              <a:buSzPts val="3800"/>
            </a:pPr>
            <a:r>
              <a:rPr lang="es-MX" sz="3000" i="1">
                <a:latin typeface="Montserrat" panose="00000500000000000000" pitchFamily="2" charset="0"/>
                <a:sym typeface="Montserrat"/>
              </a:rPr>
              <a:t>¿Qué escucha de personas cercanas (compañeros, líderes, comunidad) sobre este tema?</a:t>
            </a:r>
            <a:endParaRPr lang="es-ES" sz="3000" b="1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620788" y="3886967"/>
            <a:ext cx="8605500" cy="243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38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siente?</a:t>
            </a:r>
            <a:endParaRPr sz="3800" b="1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  <a:p>
            <a:pPr algn="ctr">
              <a:buSzPts val="3800"/>
            </a:pPr>
            <a:r>
              <a:rPr lang="es-MX" sz="3200" i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emociones o pensamientos le genera este tema o problemática?</a:t>
            </a:r>
          </a:p>
        </p:txBody>
      </p:sp>
      <p:cxnSp>
        <p:nvCxnSpPr>
          <p:cNvPr id="66" name="Google Shape;66;p13"/>
          <p:cNvCxnSpPr/>
          <p:nvPr/>
        </p:nvCxnSpPr>
        <p:spPr>
          <a:xfrm rot="10800000">
            <a:off x="3644697" y="2128823"/>
            <a:ext cx="28545600" cy="141645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13"/>
          <p:cNvCxnSpPr/>
          <p:nvPr/>
        </p:nvCxnSpPr>
        <p:spPr>
          <a:xfrm rot="10800000" flipH="1">
            <a:off x="3853667" y="1917663"/>
            <a:ext cx="28504500" cy="142911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3"/>
          <p:cNvSpPr/>
          <p:nvPr/>
        </p:nvSpPr>
        <p:spPr>
          <a:xfrm>
            <a:off x="15067217" y="6580114"/>
            <a:ext cx="5442300" cy="54897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3C6A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1250" tIns="131250" rIns="131250" bIns="131250" anchor="ctr" anchorCtr="0">
            <a:noAutofit/>
          </a:bodyPr>
          <a:lstStyle/>
          <a:p>
            <a:endParaRPr>
              <a:latin typeface="Montserrat" panose="00000500000000000000" pitchFamily="2" charset="0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6940" y="7632390"/>
            <a:ext cx="2783167" cy="315716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9277243" y="17947221"/>
            <a:ext cx="9030868" cy="138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42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Deseos</a:t>
            </a:r>
            <a:endParaRPr sz="4200" b="1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  <a:p>
            <a:pPr algn="ctr">
              <a:buSzPts val="3800"/>
            </a:pPr>
            <a:endParaRPr sz="4200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E34F7FB6-6C8C-7EF6-3A7F-942141B46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60230"/>
              </p:ext>
            </p:extLst>
          </p:nvPr>
        </p:nvGraphicFramePr>
        <p:xfrm>
          <a:off x="10503482" y="18999970"/>
          <a:ext cx="6578390" cy="1554480"/>
        </p:xfrm>
        <a:graphic>
          <a:graphicData uri="http://schemas.openxmlformats.org/drawingml/2006/table">
            <a:tbl>
              <a:tblPr/>
              <a:tblGrid>
                <a:gridCol w="6578390">
                  <a:extLst>
                    <a:ext uri="{9D8B030D-6E8A-4147-A177-3AD203B41FA5}">
                      <a16:colId xmlns:a16="http://schemas.microsoft.com/office/drawing/2014/main" val="1267515037"/>
                    </a:ext>
                  </a:extLst>
                </a:gridCol>
              </a:tblGrid>
              <a:tr h="702755">
                <a:tc>
                  <a:txBody>
                    <a:bodyPr/>
                    <a:lstStyle/>
                    <a:p>
                      <a:pPr algn="ctr"/>
                      <a:r>
                        <a:rPr lang="es-MX" sz="3000" b="0" i="1" u="none" strike="noStrike" cap="none" baseline="0">
                          <a:solidFill>
                            <a:srgbClr val="000000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¿Qué espera que cambie o mejore respecto a este tema?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81125"/>
                  </a:ext>
                </a:extLst>
              </a:tr>
              <a:tr h="3970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MX" sz="3000" b="0" i="1" u="none" strike="noStrike" cap="none">
                        <a:solidFill>
                          <a:srgbClr val="000000"/>
                        </a:solidFill>
                        <a:latin typeface="Montserrat"/>
                        <a:sym typeface="Arial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80707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E7E050FB-37FD-1DF7-75DC-CBADC275B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32141"/>
              </p:ext>
            </p:extLst>
          </p:nvPr>
        </p:nvGraphicFramePr>
        <p:xfrm>
          <a:off x="26865425" y="19033709"/>
          <a:ext cx="7254163" cy="1005850"/>
        </p:xfrm>
        <a:graphic>
          <a:graphicData uri="http://schemas.openxmlformats.org/drawingml/2006/table">
            <a:tbl>
              <a:tblPr/>
              <a:tblGrid>
                <a:gridCol w="7254163">
                  <a:extLst>
                    <a:ext uri="{9D8B030D-6E8A-4147-A177-3AD203B41FA5}">
                      <a16:colId xmlns:a16="http://schemas.microsoft.com/office/drawing/2014/main" val="1267515037"/>
                    </a:ext>
                  </a:extLst>
                </a:gridCol>
              </a:tblGrid>
              <a:tr h="10058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3000" b="0" i="1" u="none" strike="noStrike" cap="none" baseline="0" noProof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¿Qué rol podría jugar yo (o mi grupo) para mejorar esta situación?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81125"/>
                  </a:ext>
                </a:extLst>
              </a:tr>
            </a:tbl>
          </a:graphicData>
        </a:graphic>
      </p:graphicFrame>
      <p:sp>
        <p:nvSpPr>
          <p:cNvPr id="3" name="Google Shape;63;p13">
            <a:extLst>
              <a:ext uri="{FF2B5EF4-FFF2-40B4-BE49-F238E27FC236}">
                <a16:creationId xmlns:a16="http://schemas.microsoft.com/office/drawing/2014/main" id="{45B041D5-0576-CD5C-B3F1-88C9BF24F2F1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8EEB31AD-5C0F-EDBB-F7B4-B879AB164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BC0A4A-EC5C-24F3-62D0-1A74145A8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3F5A80-4470-06F5-6641-A168B92C1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808555-7527-1BED-B8D2-BA94E5178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cxnSp>
        <p:nvCxnSpPr>
          <p:cNvPr id="10" name="Google Shape;61;p13">
            <a:extLst>
              <a:ext uri="{FF2B5EF4-FFF2-40B4-BE49-F238E27FC236}">
                <a16:creationId xmlns:a16="http://schemas.microsoft.com/office/drawing/2014/main" id="{CDF23F45-7B57-042E-36F1-C669E5DFAC8B}"/>
              </a:ext>
            </a:extLst>
          </p:cNvPr>
          <p:cNvCxnSpPr>
            <a:cxnSpLocks/>
          </p:cNvCxnSpPr>
          <p:nvPr/>
        </p:nvCxnSpPr>
        <p:spPr>
          <a:xfrm rot="10800000">
            <a:off x="9791557" y="17916175"/>
            <a:ext cx="0" cy="47181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B29D9C-E3AF-5B12-137C-EA0DF84CF054}"/>
              </a:ext>
            </a:extLst>
          </p:cNvPr>
          <p:cNvSpPr txBox="1"/>
          <p:nvPr/>
        </p:nvSpPr>
        <p:spPr>
          <a:xfrm>
            <a:off x="18102494" y="19031465"/>
            <a:ext cx="81056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000" i="1">
                <a:latin typeface="Montserrat" panose="00000500000000000000" pitchFamily="2" charset="0"/>
                <a:ea typeface="+mn-ea"/>
                <a:cs typeface="+mn-cs"/>
              </a:rPr>
              <a:t>¿Qué cosas ya están funcionando bien en torno a este tema y deberían mantenerse o fortalecerse?</a:t>
            </a:r>
            <a:endParaRPr lang="es-CO" sz="3000" i="1"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Google Shape;62;p13">
            <a:extLst>
              <a:ext uri="{FF2B5EF4-FFF2-40B4-BE49-F238E27FC236}">
                <a16:creationId xmlns:a16="http://schemas.microsoft.com/office/drawing/2014/main" id="{4D8E6A44-092A-3E13-C8AC-6DB8044E5674}"/>
              </a:ext>
            </a:extLst>
          </p:cNvPr>
          <p:cNvSpPr txBox="1"/>
          <p:nvPr/>
        </p:nvSpPr>
        <p:spPr>
          <a:xfrm>
            <a:off x="17304586" y="18006682"/>
            <a:ext cx="10093087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419" sz="42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Acciones que funcionan</a:t>
            </a:r>
            <a:endParaRPr sz="4200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75CB018-BC3C-CB7D-A5C7-7250AB362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11440"/>
              </p:ext>
            </p:extLst>
          </p:nvPr>
        </p:nvGraphicFramePr>
        <p:xfrm>
          <a:off x="2438611" y="19114123"/>
          <a:ext cx="6476758" cy="1005850"/>
        </p:xfrm>
        <a:graphic>
          <a:graphicData uri="http://schemas.openxmlformats.org/drawingml/2006/table">
            <a:tbl>
              <a:tblPr/>
              <a:tblGrid>
                <a:gridCol w="6476758">
                  <a:extLst>
                    <a:ext uri="{9D8B030D-6E8A-4147-A177-3AD203B41FA5}">
                      <a16:colId xmlns:a16="http://schemas.microsoft.com/office/drawing/2014/main" val="1267515037"/>
                    </a:ext>
                  </a:extLst>
                </a:gridCol>
              </a:tblGrid>
              <a:tr h="10058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3000" b="0" i="1" u="none" strike="noStrike" cap="none" baseline="0" noProof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¿Qué le impide actuar, aportar o involucrarse más?</a:t>
                      </a:r>
                      <a:endParaRPr lang="es-CO" sz="3000" b="0" i="1" u="none" strike="noStrike" cap="none" baseline="0" noProof="0">
                        <a:solidFill>
                          <a:srgbClr val="000000"/>
                        </a:solidFill>
                        <a:latin typeface="Montserrat"/>
                        <a:sym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81125"/>
                  </a:ext>
                </a:extLst>
              </a:tr>
            </a:tbl>
          </a:graphicData>
        </a:graphic>
      </p:graphicFrame>
      <p:pic>
        <p:nvPicPr>
          <p:cNvPr id="11" name="Imagen 10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6F94E7F-D939-4F52-4AAE-CE85B1BDB7F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17" name="Google Shape;63;p13">
            <a:extLst>
              <a:ext uri="{FF2B5EF4-FFF2-40B4-BE49-F238E27FC236}">
                <a16:creationId xmlns:a16="http://schemas.microsoft.com/office/drawing/2014/main" id="{13DEDF31-A366-98A9-9BE3-0AC3A27DCFCE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Un proyecto de: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467BBEBE-01E8-3A90-23F7-4EE55339D8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54" name="Google Shape;54;p13"/>
          <p:cNvSpPr txBox="1"/>
          <p:nvPr/>
        </p:nvSpPr>
        <p:spPr>
          <a:xfrm>
            <a:off x="1120995" y="1205249"/>
            <a:ext cx="28308600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100" b="1" i="1">
                <a:solidFill>
                  <a:srgbClr val="3C6A3C"/>
                </a:solidFill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8 Loco: ¿Qué podríamos hacer?</a:t>
            </a:r>
            <a:endParaRPr lang="es-ES" sz="5100" i="1">
              <a:solidFill>
                <a:srgbClr val="3C6A3C"/>
              </a:solidFill>
              <a:latin typeface="Montserrat"/>
              <a:ea typeface="Montserrat"/>
              <a:cs typeface="Bricolage Grotesque Bold" panose="020B0604020202020204" charset="0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459927832"/>
              </p:ext>
            </p:extLst>
          </p:nvPr>
        </p:nvGraphicFramePr>
        <p:xfrm>
          <a:off x="1517835" y="3128913"/>
          <a:ext cx="33149000" cy="18834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8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1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300" b="1" i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300" b="1" i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300" b="1" i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300" b="1" i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300" b="1" i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300" b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300" b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300" b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419"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300" b="1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300" b="1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0600" marR="130600" marT="128000" marB="1280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7132" b="7141"/>
          <a:stretch/>
        </p:blipFill>
        <p:spPr>
          <a:xfrm>
            <a:off x="30822441" y="23098400"/>
            <a:ext cx="3844391" cy="11133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A26C4A4-B488-C22F-1DEF-F88C263A3E19}"/>
              </a:ext>
            </a:extLst>
          </p:cNvPr>
          <p:cNvSpPr txBox="1"/>
          <p:nvPr/>
        </p:nvSpPr>
        <p:spPr>
          <a:xfrm>
            <a:off x="9806098" y="3128913"/>
            <a:ext cx="8279308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1DF4E0-188A-5D7A-F277-FA89A643F7D4}"/>
              </a:ext>
            </a:extLst>
          </p:cNvPr>
          <p:cNvSpPr txBox="1"/>
          <p:nvPr/>
        </p:nvSpPr>
        <p:spPr>
          <a:xfrm>
            <a:off x="18080460" y="3128913"/>
            <a:ext cx="8298112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CA4130-1B1B-159A-88BD-0B21ED641E2E}"/>
              </a:ext>
            </a:extLst>
          </p:cNvPr>
          <p:cNvSpPr txBox="1"/>
          <p:nvPr/>
        </p:nvSpPr>
        <p:spPr>
          <a:xfrm>
            <a:off x="26378572" y="3128912"/>
            <a:ext cx="8279308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4EF2E-AA8C-4D66-28C8-6F0F020C76EA}"/>
              </a:ext>
            </a:extLst>
          </p:cNvPr>
          <p:cNvSpPr txBox="1"/>
          <p:nvPr/>
        </p:nvSpPr>
        <p:spPr>
          <a:xfrm>
            <a:off x="1499031" y="3128912"/>
            <a:ext cx="8303859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7C999-FD5A-56E4-4295-91752115C0B2}"/>
              </a:ext>
            </a:extLst>
          </p:cNvPr>
          <p:cNvSpPr txBox="1"/>
          <p:nvPr/>
        </p:nvSpPr>
        <p:spPr>
          <a:xfrm>
            <a:off x="2120556" y="3128911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5100" b="1" i="1"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s-MX" sz="3200" i="0">
                <a:solidFill>
                  <a:schemeClr val="tx1"/>
                </a:solidFill>
              </a:rPr>
              <a:t>¿Qué solución sencilla podríamos intentar pronto para mejorar esta situación?</a:t>
            </a:r>
            <a:endParaRPr lang="es-CO" sz="3200" i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783AB9-0142-86B5-F73C-7BB4EAC3CFB8}"/>
              </a:ext>
            </a:extLst>
          </p:cNvPr>
          <p:cNvSpPr txBox="1"/>
          <p:nvPr/>
        </p:nvSpPr>
        <p:spPr>
          <a:xfrm>
            <a:off x="1517835" y="12535501"/>
            <a:ext cx="8281804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612C0D-8C51-7FD5-037B-629972C85714}"/>
              </a:ext>
            </a:extLst>
          </p:cNvPr>
          <p:cNvSpPr txBox="1"/>
          <p:nvPr/>
        </p:nvSpPr>
        <p:spPr>
          <a:xfrm>
            <a:off x="9792197" y="12535500"/>
            <a:ext cx="8303859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7F7B7B3-7AB4-2923-817A-A0F6C11A97CD}"/>
              </a:ext>
            </a:extLst>
          </p:cNvPr>
          <p:cNvSpPr txBox="1"/>
          <p:nvPr/>
        </p:nvSpPr>
        <p:spPr>
          <a:xfrm>
            <a:off x="18096056" y="12535499"/>
            <a:ext cx="8274362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B9F846-A746-22FF-3134-6D135A71618E}"/>
              </a:ext>
            </a:extLst>
          </p:cNvPr>
          <p:cNvSpPr txBox="1"/>
          <p:nvPr/>
        </p:nvSpPr>
        <p:spPr>
          <a:xfrm>
            <a:off x="26355557" y="12539570"/>
            <a:ext cx="8311275" cy="2422801"/>
          </a:xfrm>
          <a:prstGeom prst="rect">
            <a:avLst/>
          </a:prstGeom>
          <a:solidFill>
            <a:srgbClr val="C9E1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7" name="Google Shape;63;p13">
            <a:extLst>
              <a:ext uri="{FF2B5EF4-FFF2-40B4-BE49-F238E27FC236}">
                <a16:creationId xmlns:a16="http://schemas.microsoft.com/office/drawing/2014/main" id="{DAEC0F5D-DA75-0A48-0249-4EEA533CB89E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/>
                <a:ea typeface="Montserrat"/>
                <a:cs typeface="Bricolage Grotesque Bold" panose="020B0604020202020204" charset="0"/>
                <a:sym typeface="Montserrat"/>
              </a:rPr>
              <a:t>Un proyecto de:</a:t>
            </a:r>
          </a:p>
        </p:txBody>
      </p:sp>
      <p:sp>
        <p:nvSpPr>
          <p:cNvPr id="8" name="Google Shape;63;p13">
            <a:extLst>
              <a:ext uri="{FF2B5EF4-FFF2-40B4-BE49-F238E27FC236}">
                <a16:creationId xmlns:a16="http://schemas.microsoft.com/office/drawing/2014/main" id="{D2AB6628-3438-76F3-F1A8-E2CBAEF5E8D1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sym typeface="Montserrat"/>
              </a:rPr>
              <a:t>Con el apoyo de:</a:t>
            </a:r>
          </a:p>
        </p:txBody>
      </p:sp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37455FE8-4CE9-3E7A-B9F8-10D0A6FA3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6384D2-7F9A-E489-1825-7C3A6E89C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863F6D4-62AE-9784-15F6-F70975C36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C9A1A28-BD82-9DC7-E118-2DAB79448D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22" name="Imagen 2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5A3DF91-09AE-9D9F-5E6D-A27EB4E7A4F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BF7DF98-A688-3CA0-FA95-7A31E8762014}"/>
              </a:ext>
            </a:extLst>
          </p:cNvPr>
          <p:cNvSpPr txBox="1"/>
          <p:nvPr/>
        </p:nvSpPr>
        <p:spPr>
          <a:xfrm>
            <a:off x="10418668" y="3266457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5100" b="1" i="1"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s-MX" sz="3200" i="0">
                <a:solidFill>
                  <a:schemeClr val="tx1"/>
                </a:solidFill>
              </a:rPr>
              <a:t>¿Qué haría más fácil que yo (o las personas) participemos activamente?</a:t>
            </a:r>
            <a:endParaRPr lang="es-CO" sz="3200" i="0">
              <a:solidFill>
                <a:schemeClr val="tx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C92B64-1774-A600-0E79-F7FF35396574}"/>
              </a:ext>
            </a:extLst>
          </p:cNvPr>
          <p:cNvSpPr txBox="1"/>
          <p:nvPr/>
        </p:nvSpPr>
        <p:spPr>
          <a:xfrm>
            <a:off x="18604673" y="3220434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5100" b="1" i="1"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s-MX" sz="3200" i="0">
                <a:solidFill>
                  <a:schemeClr val="tx1"/>
                </a:solidFill>
              </a:rPr>
              <a:t>¿Qué momentos o espacios serían más adecuados para tratar este tema?</a:t>
            </a:r>
            <a:endParaRPr lang="es-CO" sz="3200" i="0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C1DE878-7174-57DC-4AEC-959DA7BCB893}"/>
              </a:ext>
            </a:extLst>
          </p:cNvPr>
          <p:cNvSpPr txBox="1"/>
          <p:nvPr/>
        </p:nvSpPr>
        <p:spPr>
          <a:xfrm>
            <a:off x="26994350" y="3288232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5100" b="1" i="1"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s-MX" sz="3200" i="0">
                <a:solidFill>
                  <a:schemeClr val="tx1"/>
                </a:solidFill>
              </a:rPr>
              <a:t>¿Qué recursos o apoyos facilitarían mi participación o contribución?</a:t>
            </a:r>
            <a:endParaRPr lang="es-CO" sz="3200" i="0">
              <a:solidFill>
                <a:schemeClr val="tx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E6A6335-DCE4-3AA5-DADD-BB32DA62EE30}"/>
              </a:ext>
            </a:extLst>
          </p:cNvPr>
          <p:cNvSpPr txBox="1"/>
          <p:nvPr/>
        </p:nvSpPr>
        <p:spPr>
          <a:xfrm>
            <a:off x="2076181" y="12616973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5100" b="1" i="1"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s-MX" sz="3200" i="0">
                <a:solidFill>
                  <a:schemeClr val="tx1"/>
                </a:solidFill>
              </a:rPr>
              <a:t>¿Qué me haría sentir que mi aporte es valioso o tomado en cuenta?</a:t>
            </a:r>
            <a:endParaRPr lang="es-CO" sz="3200" i="0">
              <a:solidFill>
                <a:schemeClr val="tx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337DFAA-4B80-079C-FAA7-2E63572BB42A}"/>
              </a:ext>
            </a:extLst>
          </p:cNvPr>
          <p:cNvSpPr txBox="1"/>
          <p:nvPr/>
        </p:nvSpPr>
        <p:spPr>
          <a:xfrm>
            <a:off x="10352951" y="12620636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5100" b="1" i="1"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s-MX" sz="3200" i="0">
                <a:solidFill>
                  <a:schemeClr val="tx1"/>
                </a:solidFill>
              </a:rPr>
              <a:t>¿Cómo podríamos adaptar este proceso a nuestra realidad o contexto?</a:t>
            </a:r>
            <a:endParaRPr lang="es-CO" sz="3200" i="0">
              <a:solidFill>
                <a:schemeClr val="tx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398BD30-1120-CC17-3939-50120AD282B2}"/>
              </a:ext>
            </a:extLst>
          </p:cNvPr>
          <p:cNvSpPr txBox="1"/>
          <p:nvPr/>
        </p:nvSpPr>
        <p:spPr>
          <a:xfrm>
            <a:off x="18656810" y="12599987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5100" b="1" i="1"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s-MX" sz="3200" i="0">
                <a:solidFill>
                  <a:schemeClr val="tx1"/>
                </a:solidFill>
              </a:rPr>
              <a:t>¿Qué barrera o dificultad me gustaría ayudar a resolver desde mi experiencia?</a:t>
            </a:r>
            <a:endParaRPr lang="es-CO" sz="3200" i="0">
              <a:solidFill>
                <a:schemeClr val="tx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D293BFF-58D5-FBA7-108F-4BA1005247B8}"/>
              </a:ext>
            </a:extLst>
          </p:cNvPr>
          <p:cNvSpPr txBox="1"/>
          <p:nvPr/>
        </p:nvSpPr>
        <p:spPr>
          <a:xfrm>
            <a:off x="26908869" y="12660431"/>
            <a:ext cx="7226710" cy="22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5100" b="1" i="1"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s-MX" sz="3200" i="0">
                <a:solidFill>
                  <a:schemeClr val="tx1"/>
                </a:solidFill>
              </a:rPr>
              <a:t>¿Qué papel podría asumir yo o mi grupo para apoyar este cambio?</a:t>
            </a:r>
            <a:endParaRPr lang="es-CO" sz="3200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AF282F6D-4CC9-2270-9F53-1C53C618A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54" name="Google Shape;54;p13"/>
          <p:cNvSpPr/>
          <p:nvPr/>
        </p:nvSpPr>
        <p:spPr>
          <a:xfrm>
            <a:off x="1763666" y="3085512"/>
            <a:ext cx="31948200" cy="19022400"/>
          </a:xfrm>
          <a:prstGeom prst="roundRect">
            <a:avLst>
              <a:gd name="adj" fmla="val 9903"/>
            </a:avLst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9275" tIns="389275" rIns="389275" bIns="389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 panose="00000500000000000000" pitchFamily="2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35658" y="1205250"/>
            <a:ext cx="339966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 b="1" i="1">
                <a:solidFill>
                  <a:srgbClr val="3C6A3C"/>
                </a:solidFill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Aprendizajes del espacio</a:t>
            </a:r>
            <a:endParaRPr sz="6000" i="1">
              <a:solidFill>
                <a:srgbClr val="3C6A3C"/>
              </a:solidFill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cxnSp>
        <p:nvCxnSpPr>
          <p:cNvPr id="57" name="Google Shape;57;p13"/>
          <p:cNvCxnSpPr>
            <a:stCxn id="54" idx="2"/>
            <a:endCxn id="54" idx="0"/>
          </p:cNvCxnSpPr>
          <p:nvPr/>
        </p:nvCxnSpPr>
        <p:spPr>
          <a:xfrm rot="10800000">
            <a:off x="17737766" y="3085512"/>
            <a:ext cx="0" cy="1902240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>
            <a:stCxn id="54" idx="1"/>
            <a:endCxn id="54" idx="3"/>
          </p:cNvCxnSpPr>
          <p:nvPr/>
        </p:nvCxnSpPr>
        <p:spPr>
          <a:xfrm>
            <a:off x="1763666" y="12596712"/>
            <a:ext cx="31948200" cy="0"/>
          </a:xfrm>
          <a:prstGeom prst="straightConnector1">
            <a:avLst/>
          </a:prstGeom>
          <a:noFill/>
          <a:ln w="76200" cap="flat" cmpd="sng">
            <a:solidFill>
              <a:srgbClr val="3C6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2242931" y="3515700"/>
            <a:ext cx="12894501" cy="22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7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fue lo que más me gustó de este espacio o actividad?</a:t>
            </a:r>
            <a:endParaRPr sz="4700" b="1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8210565" y="3600613"/>
            <a:ext cx="12492967" cy="22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7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aprendizajes o ideas me llevo de esta experiencia?</a:t>
            </a:r>
          </a:p>
        </p:txBody>
      </p:sp>
      <p:sp>
        <p:nvSpPr>
          <p:cNvPr id="62" name="Google Shape;62;p13"/>
          <p:cNvSpPr txBox="1"/>
          <p:nvPr/>
        </p:nvSpPr>
        <p:spPr>
          <a:xfrm>
            <a:off x="18273944" y="12967042"/>
            <a:ext cx="12481981" cy="22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algn="ctr"/>
            <a:r>
              <a:rPr lang="es-MX" sz="47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puedo hacer yo (o desde mi rol o grupo) para aportar a este tema?</a:t>
            </a:r>
            <a:endParaRPr sz="4700" b="1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5646" y="2894716"/>
            <a:ext cx="3594966" cy="299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28445" y="13046381"/>
            <a:ext cx="2649367" cy="220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96878" y="13138345"/>
            <a:ext cx="2649367" cy="220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Libro abierto contorno">
            <a:extLst>
              <a:ext uri="{FF2B5EF4-FFF2-40B4-BE49-F238E27FC236}">
                <a16:creationId xmlns:a16="http://schemas.microsoft.com/office/drawing/2014/main" id="{BF4FDEDA-4955-2929-8E33-447B2092ED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45898" y="3565305"/>
            <a:ext cx="2151329" cy="2151329"/>
          </a:xfrm>
          <a:prstGeom prst="rect">
            <a:avLst/>
          </a:prstGeom>
        </p:spPr>
      </p:pic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50B55F1E-9A3F-A44C-3FD7-AA955D165F8D}"/>
              </a:ext>
            </a:extLst>
          </p:cNvPr>
          <p:cNvSpPr txBox="1"/>
          <p:nvPr/>
        </p:nvSpPr>
        <p:spPr>
          <a:xfrm>
            <a:off x="2382742" y="12980899"/>
            <a:ext cx="12614878" cy="295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9275" tIns="389275" rIns="389275" bIns="389275" anchor="t" anchorCtr="0">
            <a:spAutoFit/>
          </a:bodyPr>
          <a:lstStyle/>
          <a:p>
            <a:pPr algn="ctr"/>
            <a:r>
              <a:rPr lang="es-MX" sz="47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¿Qué iniciativa, proyecto o acción creo que sería importante poner en marcha?</a:t>
            </a:r>
            <a:endParaRPr lang="es-CO" sz="4700" b="1">
              <a:latin typeface="Montserrat" panose="00000500000000000000" pitchFamily="2" charset="0"/>
              <a:ea typeface="Montserrat"/>
              <a:cs typeface="Bricolage Grotesque Bold" panose="020B0604020202020204" charset="0"/>
              <a:sym typeface="Montserrat"/>
            </a:endParaRPr>
          </a:p>
        </p:txBody>
      </p:sp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9DE19EAF-F0C8-87B9-4194-538030D30268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EA68F041-3BA9-505F-A48C-6362D284D6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95E135-BE23-5F02-7DA9-F5A70A9C10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4DA431A-4AC4-EA99-60E7-206512413D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6FE6B88-2326-9D0A-3E08-A2C8E576DD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16" name="Imagen 15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CAF254E-034E-DA8C-3E6D-7AC368DC03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8" name="Google Shape;63;p13">
            <a:extLst>
              <a:ext uri="{FF2B5EF4-FFF2-40B4-BE49-F238E27FC236}">
                <a16:creationId xmlns:a16="http://schemas.microsoft.com/office/drawing/2014/main" id="{043985E1-F36C-37A3-FA99-97AA1C6B3AB0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Bricolage Grotesque Bold" panose="020B0604020202020204" charset="0"/>
                <a:sym typeface="Montserrat"/>
              </a:rPr>
              <a:t>Un proyecto de: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117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F855491E-DA9A-B24C-69F8-B6D93C5777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-25174"/>
            <a:ext cx="36147384" cy="2522514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906487" y="1485701"/>
            <a:ext cx="28836256" cy="1251907"/>
            <a:chOff x="0" y="-47625"/>
            <a:chExt cx="2005626" cy="144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5626" cy="96545"/>
            </a:xfrm>
            <a:custGeom>
              <a:avLst/>
              <a:gdLst/>
              <a:ahLst/>
              <a:cxnLst/>
              <a:rect l="l" t="t" r="r" b="b"/>
              <a:pathLst>
                <a:path w="2005626" h="96545">
                  <a:moveTo>
                    <a:pt x="0" y="0"/>
                  </a:moveTo>
                  <a:lnTo>
                    <a:pt x="2005626" y="0"/>
                  </a:lnTo>
                  <a:lnTo>
                    <a:pt x="2005626" y="96545"/>
                  </a:lnTo>
                  <a:lnTo>
                    <a:pt x="0" y="96545"/>
                  </a:lnTo>
                  <a:close/>
                </a:path>
              </a:pathLst>
            </a:custGeom>
            <a:solidFill>
              <a:srgbClr val="3C6A3C"/>
            </a:solidFill>
          </p:spPr>
          <p:txBody>
            <a:bodyPr/>
            <a:lstStyle/>
            <a:p>
              <a:endParaRPr lang="es-CO" sz="2800">
                <a:latin typeface="Montserrat" panose="00000500000000000000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05626" cy="144170"/>
            </a:xfrm>
            <a:prstGeom prst="rect">
              <a:avLst/>
            </a:prstGeom>
          </p:spPr>
          <p:txBody>
            <a:bodyPr lIns="73846" tIns="73846" rIns="73846" bIns="73846" rtlCol="0" anchor="ctr"/>
            <a:lstStyle/>
            <a:p>
              <a:pPr algn="ctr">
                <a:lnSpc>
                  <a:spcPts val="4527"/>
                </a:lnSpc>
              </a:pPr>
              <a:endParaRPr sz="2800">
                <a:latin typeface="Montserrat" panose="00000500000000000000" pitchFamily="2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587358" y="1691537"/>
            <a:ext cx="17474513" cy="84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0"/>
              </a:lnSpc>
            </a:pPr>
            <a:r>
              <a:rPr lang="en-US" sz="5396" b="1" spc="-118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EXPLORA EL PROBLEMA</a:t>
            </a:r>
          </a:p>
          <a:p>
            <a:pPr algn="ctr">
              <a:lnSpc>
                <a:spcPts val="7555"/>
              </a:lnSpc>
            </a:pP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Identificar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las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causas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del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problema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y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los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factores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que lo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impulsan</a:t>
            </a:r>
            <a:endParaRPr lang="en-US" sz="3600" b="1" spc="-74">
              <a:solidFill>
                <a:srgbClr val="FFFFFF"/>
              </a:solidFill>
              <a:latin typeface="Montserrat" panose="00000500000000000000" pitchFamily="2" charset="0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73" name="Group 73"/>
          <p:cNvGrpSpPr/>
          <p:nvPr/>
        </p:nvGrpSpPr>
        <p:grpSpPr>
          <a:xfrm>
            <a:off x="6990889" y="3586572"/>
            <a:ext cx="23689602" cy="20855620"/>
            <a:chOff x="0" y="0"/>
            <a:chExt cx="16821049" cy="15364778"/>
          </a:xfrm>
        </p:grpSpPr>
        <p:sp>
          <p:nvSpPr>
            <p:cNvPr id="74" name="Freeform 74"/>
            <p:cNvSpPr/>
            <p:nvPr/>
          </p:nvSpPr>
          <p:spPr>
            <a:xfrm rot="5400000">
              <a:off x="5207431" y="-1184821"/>
              <a:ext cx="178240" cy="3042340"/>
            </a:xfrm>
            <a:custGeom>
              <a:avLst/>
              <a:gdLst/>
              <a:ahLst/>
              <a:cxnLst/>
              <a:rect l="l" t="t" r="r" b="b"/>
              <a:pathLst>
                <a:path w="178240" h="3042340">
                  <a:moveTo>
                    <a:pt x="0" y="0"/>
                  </a:moveTo>
                  <a:lnTo>
                    <a:pt x="178239" y="0"/>
                  </a:lnTo>
                  <a:lnTo>
                    <a:pt x="178239" y="3042340"/>
                  </a:lnTo>
                  <a:lnTo>
                    <a:pt x="0" y="3042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054994" r="-7598366"/>
              </a:stretch>
            </a:blip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75" name="AutoShape 75"/>
            <p:cNvSpPr/>
            <p:nvPr/>
          </p:nvSpPr>
          <p:spPr>
            <a:xfrm>
              <a:off x="13817162" y="3137561"/>
              <a:ext cx="0" cy="894177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grpSp>
          <p:nvGrpSpPr>
            <p:cNvPr id="76" name="Group 76"/>
            <p:cNvGrpSpPr>
              <a:grpSpLocks noChangeAspect="1"/>
            </p:cNvGrpSpPr>
            <p:nvPr/>
          </p:nvGrpSpPr>
          <p:grpSpPr>
            <a:xfrm>
              <a:off x="2341619" y="328093"/>
              <a:ext cx="9831662" cy="14209918"/>
              <a:chOff x="-202184" y="63500"/>
              <a:chExt cx="16079978" cy="23240749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-202184" y="3868674"/>
                <a:ext cx="16079978" cy="19435575"/>
              </a:xfrm>
              <a:custGeom>
                <a:avLst/>
                <a:gdLst/>
                <a:ahLst/>
                <a:cxnLst/>
                <a:rect l="l" t="t" r="r" b="b"/>
                <a:pathLst>
                  <a:path w="16079978" h="19435575">
                    <a:moveTo>
                      <a:pt x="4730115" y="17536540"/>
                    </a:moveTo>
                    <a:cubicBezTo>
                      <a:pt x="4731893" y="17536668"/>
                      <a:pt x="4733671" y="17536795"/>
                      <a:pt x="4735576" y="17536922"/>
                    </a:cubicBezTo>
                    <a:cubicBezTo>
                      <a:pt x="4732782" y="17577815"/>
                      <a:pt x="4729988" y="17618709"/>
                      <a:pt x="4727194" y="17659604"/>
                    </a:cubicBezTo>
                    <a:cubicBezTo>
                      <a:pt x="4687697" y="18235676"/>
                      <a:pt x="5029327" y="18670397"/>
                      <a:pt x="5571490" y="18733770"/>
                    </a:cubicBezTo>
                    <a:cubicBezTo>
                      <a:pt x="6094095" y="18794857"/>
                      <a:pt x="6531229" y="18453100"/>
                      <a:pt x="6625844" y="17894300"/>
                    </a:cubicBezTo>
                    <a:cubicBezTo>
                      <a:pt x="6694297" y="17490439"/>
                      <a:pt x="6746621" y="17083787"/>
                      <a:pt x="6803262" y="16678021"/>
                    </a:cubicBezTo>
                    <a:cubicBezTo>
                      <a:pt x="7020432" y="15119604"/>
                      <a:pt x="7237348" y="13561186"/>
                      <a:pt x="7451979" y="12002388"/>
                    </a:cubicBezTo>
                    <a:cubicBezTo>
                      <a:pt x="7482967" y="11777090"/>
                      <a:pt x="7599680" y="11668505"/>
                      <a:pt x="7829931" y="11675236"/>
                    </a:cubicBezTo>
                    <a:cubicBezTo>
                      <a:pt x="8034782" y="11681205"/>
                      <a:pt x="8240141" y="11681332"/>
                      <a:pt x="8445119" y="11675236"/>
                    </a:cubicBezTo>
                    <a:cubicBezTo>
                      <a:pt x="8678291" y="11668251"/>
                      <a:pt x="8790559" y="11785346"/>
                      <a:pt x="8820404" y="12006706"/>
                    </a:cubicBezTo>
                    <a:cubicBezTo>
                      <a:pt x="8903843" y="12623926"/>
                      <a:pt x="8988806" y="13240893"/>
                      <a:pt x="9075166" y="13857731"/>
                    </a:cubicBezTo>
                    <a:cubicBezTo>
                      <a:pt x="9263760" y="15204946"/>
                      <a:pt x="9445752" y="16553179"/>
                      <a:pt x="9646793" y="17898618"/>
                    </a:cubicBezTo>
                    <a:cubicBezTo>
                      <a:pt x="9730740" y="18459830"/>
                      <a:pt x="10182987" y="18797270"/>
                      <a:pt x="10704576" y="18733134"/>
                    </a:cubicBezTo>
                    <a:cubicBezTo>
                      <a:pt x="11237086" y="18667729"/>
                      <a:pt x="11576177" y="18247995"/>
                      <a:pt x="11543537" y="17678780"/>
                    </a:cubicBezTo>
                    <a:cubicBezTo>
                      <a:pt x="11514328" y="17171288"/>
                      <a:pt x="11473815" y="16664431"/>
                      <a:pt x="11436095" y="16157446"/>
                    </a:cubicBezTo>
                    <a:cubicBezTo>
                      <a:pt x="11331066" y="14742793"/>
                      <a:pt x="11224894" y="13328267"/>
                      <a:pt x="11119103" y="11913614"/>
                    </a:cubicBezTo>
                    <a:cubicBezTo>
                      <a:pt x="10994389" y="10245596"/>
                      <a:pt x="10872342" y="8577197"/>
                      <a:pt x="10741659" y="6909687"/>
                    </a:cubicBezTo>
                    <a:cubicBezTo>
                      <a:pt x="10725277" y="6700644"/>
                      <a:pt x="10792841" y="6556754"/>
                      <a:pt x="10938382" y="6412101"/>
                    </a:cubicBezTo>
                    <a:cubicBezTo>
                      <a:pt x="12305791" y="5053328"/>
                      <a:pt x="13667105" y="3688586"/>
                      <a:pt x="15029814" y="2325114"/>
                    </a:cubicBezTo>
                    <a:cubicBezTo>
                      <a:pt x="15105126" y="2249803"/>
                      <a:pt x="15182722" y="2175508"/>
                      <a:pt x="15249016" y="2092577"/>
                    </a:cubicBezTo>
                    <a:cubicBezTo>
                      <a:pt x="15514573" y="1760218"/>
                      <a:pt x="15494506" y="1300986"/>
                      <a:pt x="15205329" y="990598"/>
                    </a:cubicBezTo>
                    <a:cubicBezTo>
                      <a:pt x="14845538" y="604518"/>
                      <a:pt x="14315186" y="601597"/>
                      <a:pt x="13921105" y="993392"/>
                    </a:cubicBezTo>
                    <a:cubicBezTo>
                      <a:pt x="13048615" y="1860929"/>
                      <a:pt x="12178537" y="2731006"/>
                      <a:pt x="11312144" y="3604639"/>
                    </a:cubicBezTo>
                    <a:cubicBezTo>
                      <a:pt x="11182096" y="3735830"/>
                      <a:pt x="11048237" y="3795393"/>
                      <a:pt x="10858754" y="3794631"/>
                    </a:cubicBezTo>
                    <a:cubicBezTo>
                      <a:pt x="9062339" y="3787773"/>
                      <a:pt x="7265923" y="3785995"/>
                      <a:pt x="5469509" y="3795774"/>
                    </a:cubicBezTo>
                    <a:cubicBezTo>
                      <a:pt x="5227701" y="3797044"/>
                      <a:pt x="5054981" y="3729354"/>
                      <a:pt x="4885943" y="3557649"/>
                    </a:cubicBezTo>
                    <a:cubicBezTo>
                      <a:pt x="4034408" y="2692398"/>
                      <a:pt x="3172459" y="1837434"/>
                      <a:pt x="2313304" y="979677"/>
                    </a:cubicBezTo>
                    <a:cubicBezTo>
                      <a:pt x="2089657" y="756284"/>
                      <a:pt x="1823846" y="653033"/>
                      <a:pt x="1507743" y="724153"/>
                    </a:cubicBezTo>
                    <a:cubicBezTo>
                      <a:pt x="1184909" y="796670"/>
                      <a:pt x="961008" y="995171"/>
                      <a:pt x="870711" y="1310131"/>
                    </a:cubicBezTo>
                    <a:cubicBezTo>
                      <a:pt x="772667" y="1652142"/>
                      <a:pt x="866647" y="1952370"/>
                      <a:pt x="1123187" y="2208148"/>
                    </a:cubicBezTo>
                    <a:cubicBezTo>
                      <a:pt x="2529077" y="3609593"/>
                      <a:pt x="3929887" y="5016118"/>
                      <a:pt x="5337809" y="6415531"/>
                    </a:cubicBezTo>
                    <a:cubicBezTo>
                      <a:pt x="5484240" y="6561073"/>
                      <a:pt x="5547486" y="6708266"/>
                      <a:pt x="5530976" y="6915276"/>
                    </a:cubicBezTo>
                    <a:cubicBezTo>
                      <a:pt x="5438012" y="8084183"/>
                      <a:pt x="5355716" y="9253854"/>
                      <a:pt x="5267705" y="10423142"/>
                    </a:cubicBezTo>
                    <a:cubicBezTo>
                      <a:pt x="5089143" y="12794359"/>
                      <a:pt x="4909311" y="15165449"/>
                      <a:pt x="4729987" y="17536539"/>
                    </a:cubicBezTo>
                    <a:moveTo>
                      <a:pt x="8278748" y="12275055"/>
                    </a:moveTo>
                    <a:cubicBezTo>
                      <a:pt x="8071866" y="12212191"/>
                      <a:pt x="8004174" y="12273913"/>
                      <a:pt x="7977123" y="12472541"/>
                    </a:cubicBezTo>
                    <a:cubicBezTo>
                      <a:pt x="7726933" y="14307818"/>
                      <a:pt x="7465948" y="16141571"/>
                      <a:pt x="7205853" y="17975450"/>
                    </a:cubicBezTo>
                    <a:cubicBezTo>
                      <a:pt x="7085837" y="18821397"/>
                      <a:pt x="6356096" y="19392770"/>
                      <a:pt x="5514848" y="19304505"/>
                    </a:cubicBezTo>
                    <a:cubicBezTo>
                      <a:pt x="4714367" y="19220559"/>
                      <a:pt x="4099687" y="18503643"/>
                      <a:pt x="4157472" y="17679541"/>
                    </a:cubicBezTo>
                    <a:cubicBezTo>
                      <a:pt x="4287901" y="15822674"/>
                      <a:pt x="4436618" y="13967078"/>
                      <a:pt x="4574921" y="12110845"/>
                    </a:cubicBezTo>
                    <a:cubicBezTo>
                      <a:pt x="4701667" y="10409806"/>
                      <a:pt x="4827270" y="8708769"/>
                      <a:pt x="4942078" y="7006969"/>
                    </a:cubicBezTo>
                    <a:cubicBezTo>
                      <a:pt x="4948809" y="6906258"/>
                      <a:pt x="4878831" y="6774305"/>
                      <a:pt x="4803140" y="6697978"/>
                    </a:cubicBezTo>
                    <a:cubicBezTo>
                      <a:pt x="3445256" y="5329682"/>
                      <a:pt x="2078355" y="3970274"/>
                      <a:pt x="718693" y="2603627"/>
                    </a:cubicBezTo>
                    <a:cubicBezTo>
                      <a:pt x="0" y="1881251"/>
                      <a:pt x="158877" y="756285"/>
                      <a:pt x="1036193" y="293624"/>
                    </a:cubicBezTo>
                    <a:cubicBezTo>
                      <a:pt x="1593088" y="0"/>
                      <a:pt x="2253996" y="106045"/>
                      <a:pt x="2731135" y="579501"/>
                    </a:cubicBezTo>
                    <a:cubicBezTo>
                      <a:pt x="3558159" y="1399794"/>
                      <a:pt x="4382008" y="2223389"/>
                      <a:pt x="5200396" y="3052318"/>
                    </a:cubicBezTo>
                    <a:cubicBezTo>
                      <a:pt x="5320411" y="3173857"/>
                      <a:pt x="5440426" y="3218688"/>
                      <a:pt x="5608701" y="3218180"/>
                    </a:cubicBezTo>
                    <a:cubicBezTo>
                      <a:pt x="7290435" y="3212465"/>
                      <a:pt x="8972042" y="3211576"/>
                      <a:pt x="10653776" y="3219069"/>
                    </a:cubicBezTo>
                    <a:cubicBezTo>
                      <a:pt x="10843006" y="3219958"/>
                      <a:pt x="10971021" y="3159506"/>
                      <a:pt x="11101069" y="3027807"/>
                    </a:cubicBezTo>
                    <a:cubicBezTo>
                      <a:pt x="11919584" y="2199005"/>
                      <a:pt x="12742926" y="1374902"/>
                      <a:pt x="13571092" y="555752"/>
                    </a:cubicBezTo>
                    <a:cubicBezTo>
                      <a:pt x="13980540" y="150876"/>
                      <a:pt x="14477364" y="33529"/>
                      <a:pt x="15022321" y="207392"/>
                    </a:cubicBezTo>
                    <a:cubicBezTo>
                      <a:pt x="15570454" y="382144"/>
                      <a:pt x="15895701" y="777876"/>
                      <a:pt x="15991966" y="1341120"/>
                    </a:cubicBezTo>
                    <a:cubicBezTo>
                      <a:pt x="16079978" y="1856359"/>
                      <a:pt x="15897986" y="2287398"/>
                      <a:pt x="15530448" y="2653539"/>
                    </a:cubicBezTo>
                    <a:cubicBezTo>
                      <a:pt x="14199615" y="3979419"/>
                      <a:pt x="12875767" y="5312411"/>
                      <a:pt x="11540362" y="6633592"/>
                    </a:cubicBezTo>
                    <a:cubicBezTo>
                      <a:pt x="11377168" y="6795009"/>
                      <a:pt x="11328907" y="6950965"/>
                      <a:pt x="11346180" y="7172834"/>
                    </a:cubicBezTo>
                    <a:cubicBezTo>
                      <a:pt x="11515344" y="9347456"/>
                      <a:pt x="11674856" y="11522965"/>
                      <a:pt x="11837035" y="13698094"/>
                    </a:cubicBezTo>
                    <a:cubicBezTo>
                      <a:pt x="11936349" y="15031086"/>
                      <a:pt x="12046585" y="16363316"/>
                      <a:pt x="12130151" y="17697324"/>
                    </a:cubicBezTo>
                    <a:cubicBezTo>
                      <a:pt x="12178158" y="18464405"/>
                      <a:pt x="11686540" y="19093562"/>
                      <a:pt x="10952481" y="19269712"/>
                    </a:cubicBezTo>
                    <a:cubicBezTo>
                      <a:pt x="10261347" y="19435575"/>
                      <a:pt x="9517761" y="19098008"/>
                      <a:pt x="9236457" y="18443324"/>
                    </a:cubicBezTo>
                    <a:cubicBezTo>
                      <a:pt x="9116188" y="18163542"/>
                      <a:pt x="9072500" y="17845154"/>
                      <a:pt x="9028558" y="17539337"/>
                    </a:cubicBezTo>
                    <a:cubicBezTo>
                      <a:pt x="8786369" y="15851888"/>
                      <a:pt x="8554975" y="14163042"/>
                      <a:pt x="8319009" y="12474704"/>
                    </a:cubicBezTo>
                    <a:cubicBezTo>
                      <a:pt x="8309991" y="12410315"/>
                      <a:pt x="8293482" y="12346941"/>
                      <a:pt x="8278750" y="12275060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Freeform 78"/>
              <p:cNvSpPr/>
              <p:nvPr/>
            </p:nvSpPr>
            <p:spPr>
              <a:xfrm>
                <a:off x="5279771" y="1099947"/>
                <a:ext cx="5302377" cy="5304790"/>
              </a:xfrm>
              <a:custGeom>
                <a:avLst/>
                <a:gdLst/>
                <a:ahLst/>
                <a:cxnLst/>
                <a:rect l="l" t="t" r="r" b="b"/>
                <a:pathLst>
                  <a:path w="5302377" h="5304790">
                    <a:moveTo>
                      <a:pt x="2659253" y="592328"/>
                    </a:moveTo>
                    <a:cubicBezTo>
                      <a:pt x="1528191" y="590042"/>
                      <a:pt x="603504" y="1503807"/>
                      <a:pt x="594487" y="2632456"/>
                    </a:cubicBezTo>
                    <a:cubicBezTo>
                      <a:pt x="585470" y="3768979"/>
                      <a:pt x="1513205" y="4704080"/>
                      <a:pt x="2651760" y="4705731"/>
                    </a:cubicBezTo>
                    <a:cubicBezTo>
                      <a:pt x="3790315" y="4707382"/>
                      <a:pt x="4722876" y="3774948"/>
                      <a:pt x="4717796" y="2639949"/>
                    </a:cubicBezTo>
                    <a:cubicBezTo>
                      <a:pt x="4712715" y="1512443"/>
                      <a:pt x="3789934" y="594614"/>
                      <a:pt x="2659253" y="592328"/>
                    </a:cubicBezTo>
                    <a:moveTo>
                      <a:pt x="5285359" y="2671699"/>
                    </a:moveTo>
                    <a:cubicBezTo>
                      <a:pt x="5267833" y="4137025"/>
                      <a:pt x="4076192" y="5304790"/>
                      <a:pt x="2618232" y="5285613"/>
                    </a:cubicBezTo>
                    <a:cubicBezTo>
                      <a:pt x="1175385" y="5266563"/>
                      <a:pt x="0" y="4057777"/>
                      <a:pt x="27051" y="2620645"/>
                    </a:cubicBezTo>
                    <a:cubicBezTo>
                      <a:pt x="54610" y="1150366"/>
                      <a:pt x="1240409" y="0"/>
                      <a:pt x="2706116" y="21209"/>
                    </a:cubicBezTo>
                    <a:cubicBezTo>
                      <a:pt x="4137533" y="42037"/>
                      <a:pt x="5302377" y="1239139"/>
                      <a:pt x="5285232" y="2671699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79" name="Freeform 79"/>
              <p:cNvSpPr/>
              <p:nvPr/>
            </p:nvSpPr>
            <p:spPr>
              <a:xfrm>
                <a:off x="2392553" y="63500"/>
                <a:ext cx="4965827" cy="3470402"/>
              </a:xfrm>
              <a:custGeom>
                <a:avLst/>
                <a:gdLst/>
                <a:ahLst/>
                <a:cxnLst/>
                <a:rect l="l" t="t" r="r" b="b"/>
                <a:pathLst>
                  <a:path w="4965827" h="3470402">
                    <a:moveTo>
                      <a:pt x="0" y="0"/>
                    </a:moveTo>
                    <a:lnTo>
                      <a:pt x="4954270" y="0"/>
                    </a:lnTo>
                    <a:lnTo>
                      <a:pt x="4965827" y="0"/>
                    </a:lnTo>
                    <a:lnTo>
                      <a:pt x="4965827" y="11557"/>
                    </a:lnTo>
                    <a:lnTo>
                      <a:pt x="4965827" y="3470402"/>
                    </a:lnTo>
                    <a:lnTo>
                      <a:pt x="4942712" y="3470402"/>
                    </a:lnTo>
                    <a:lnTo>
                      <a:pt x="4942712" y="11557"/>
                    </a:lnTo>
                    <a:lnTo>
                      <a:pt x="4954269" y="11557"/>
                    </a:lnTo>
                    <a:lnTo>
                      <a:pt x="495426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6807835" y="4348226"/>
                <a:ext cx="2245613" cy="905637"/>
              </a:xfrm>
              <a:custGeom>
                <a:avLst/>
                <a:gdLst/>
                <a:ahLst/>
                <a:cxnLst/>
                <a:rect l="l" t="t" r="r" b="b"/>
                <a:pathLst>
                  <a:path w="2245613" h="905637">
                    <a:moveTo>
                      <a:pt x="1123061" y="3048"/>
                    </a:moveTo>
                    <a:cubicBezTo>
                      <a:pt x="1455292" y="3048"/>
                      <a:pt x="1787398" y="3048"/>
                      <a:pt x="2119629" y="3048"/>
                    </a:cubicBezTo>
                    <a:cubicBezTo>
                      <a:pt x="2131186" y="3048"/>
                      <a:pt x="2142871" y="2667"/>
                      <a:pt x="2154427" y="3302"/>
                    </a:cubicBezTo>
                    <a:cubicBezTo>
                      <a:pt x="2221229" y="6604"/>
                      <a:pt x="2245613" y="45212"/>
                      <a:pt x="2218309" y="105537"/>
                    </a:cubicBezTo>
                    <a:cubicBezTo>
                      <a:pt x="2159635" y="234950"/>
                      <a:pt x="2080260" y="350393"/>
                      <a:pt x="1977643" y="448945"/>
                    </a:cubicBezTo>
                    <a:cubicBezTo>
                      <a:pt x="1501901" y="905637"/>
                      <a:pt x="740283" y="904621"/>
                      <a:pt x="265684" y="446151"/>
                    </a:cubicBezTo>
                    <a:cubicBezTo>
                      <a:pt x="167766" y="351663"/>
                      <a:pt x="91566" y="240919"/>
                      <a:pt x="35560" y="116459"/>
                    </a:cubicBezTo>
                    <a:cubicBezTo>
                      <a:pt x="0" y="37211"/>
                      <a:pt x="22860" y="0"/>
                      <a:pt x="109092" y="127"/>
                    </a:cubicBezTo>
                    <a:cubicBezTo>
                      <a:pt x="371601" y="254"/>
                      <a:pt x="634237" y="635"/>
                      <a:pt x="896747" y="1016"/>
                    </a:cubicBezTo>
                    <a:cubicBezTo>
                      <a:pt x="972185" y="1143"/>
                      <a:pt x="1047623" y="1016"/>
                      <a:pt x="1123061" y="1016"/>
                    </a:cubicBez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8289544" y="3150616"/>
                <a:ext cx="532512" cy="532638"/>
              </a:xfrm>
              <a:custGeom>
                <a:avLst/>
                <a:gdLst/>
                <a:ahLst/>
                <a:cxnLst/>
                <a:rect l="l" t="t" r="r" b="b"/>
                <a:pathLst>
                  <a:path w="532512" h="532638">
                    <a:moveTo>
                      <a:pt x="532384" y="265430"/>
                    </a:moveTo>
                    <a:cubicBezTo>
                      <a:pt x="532511" y="411988"/>
                      <a:pt x="413258" y="532003"/>
                      <a:pt x="267335" y="532257"/>
                    </a:cubicBezTo>
                    <a:cubicBezTo>
                      <a:pt x="122429" y="532638"/>
                      <a:pt x="762" y="411226"/>
                      <a:pt x="381" y="265938"/>
                    </a:cubicBezTo>
                    <a:cubicBezTo>
                      <a:pt x="0" y="120650"/>
                      <a:pt x="120523" y="381"/>
                      <a:pt x="266700" y="127"/>
                    </a:cubicBezTo>
                    <a:cubicBezTo>
                      <a:pt x="413766" y="0"/>
                      <a:pt x="532256" y="118364"/>
                      <a:pt x="532256" y="265431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7074408" y="3142615"/>
                <a:ext cx="546227" cy="546862"/>
              </a:xfrm>
              <a:custGeom>
                <a:avLst/>
                <a:gdLst/>
                <a:ahLst/>
                <a:cxnLst/>
                <a:rect l="l" t="t" r="r" b="b"/>
                <a:pathLst>
                  <a:path w="546227" h="546862">
                    <a:moveTo>
                      <a:pt x="538099" y="284353"/>
                    </a:moveTo>
                    <a:cubicBezTo>
                      <a:pt x="529843" y="431292"/>
                      <a:pt x="407289" y="546862"/>
                      <a:pt x="266954" y="540004"/>
                    </a:cubicBezTo>
                    <a:cubicBezTo>
                      <a:pt x="118364" y="532765"/>
                      <a:pt x="0" y="408813"/>
                      <a:pt x="6731" y="267462"/>
                    </a:cubicBezTo>
                    <a:cubicBezTo>
                      <a:pt x="13970" y="114427"/>
                      <a:pt x="138811" y="0"/>
                      <a:pt x="288163" y="9271"/>
                    </a:cubicBezTo>
                    <a:cubicBezTo>
                      <a:pt x="434975" y="18415"/>
                      <a:pt x="546227" y="140716"/>
                      <a:pt x="538099" y="284353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3" name="Freeform 83"/>
              <p:cNvSpPr/>
              <p:nvPr/>
            </p:nvSpPr>
            <p:spPr>
              <a:xfrm>
                <a:off x="8289925" y="945642"/>
                <a:ext cx="6009639" cy="3634867"/>
              </a:xfrm>
              <a:custGeom>
                <a:avLst/>
                <a:gdLst/>
                <a:ahLst/>
                <a:cxnLst/>
                <a:rect l="l" t="t" r="r" b="b"/>
                <a:pathLst>
                  <a:path w="6009639" h="3634867">
                    <a:moveTo>
                      <a:pt x="6009639" y="23114"/>
                    </a:moveTo>
                    <a:lnTo>
                      <a:pt x="3226689" y="23114"/>
                    </a:lnTo>
                    <a:lnTo>
                      <a:pt x="3226689" y="11557"/>
                    </a:lnTo>
                    <a:lnTo>
                      <a:pt x="3238246" y="11557"/>
                    </a:lnTo>
                    <a:lnTo>
                      <a:pt x="3238246" y="3623310"/>
                    </a:lnTo>
                    <a:lnTo>
                      <a:pt x="3238246" y="3634867"/>
                    </a:lnTo>
                    <a:lnTo>
                      <a:pt x="3226689" y="3634867"/>
                    </a:lnTo>
                    <a:lnTo>
                      <a:pt x="0" y="3634867"/>
                    </a:lnTo>
                    <a:lnTo>
                      <a:pt x="0" y="3611753"/>
                    </a:lnTo>
                    <a:lnTo>
                      <a:pt x="3226689" y="3611753"/>
                    </a:lnTo>
                    <a:lnTo>
                      <a:pt x="3226689" y="3623310"/>
                    </a:lnTo>
                    <a:lnTo>
                      <a:pt x="3215132" y="3623310"/>
                    </a:lnTo>
                    <a:lnTo>
                      <a:pt x="3215132" y="11557"/>
                    </a:lnTo>
                    <a:lnTo>
                      <a:pt x="3215132" y="0"/>
                    </a:lnTo>
                    <a:lnTo>
                      <a:pt x="3226689" y="0"/>
                    </a:lnTo>
                    <a:lnTo>
                      <a:pt x="6009639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9349867" y="10767949"/>
                <a:ext cx="4810633" cy="23114"/>
              </a:xfrm>
              <a:custGeom>
                <a:avLst/>
                <a:gdLst/>
                <a:ahLst/>
                <a:cxnLst/>
                <a:rect l="l" t="t" r="r" b="b"/>
                <a:pathLst>
                  <a:path w="4810633" h="23114">
                    <a:moveTo>
                      <a:pt x="4810633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4810633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5" name="Freeform 85"/>
              <p:cNvSpPr/>
              <p:nvPr/>
            </p:nvSpPr>
            <p:spPr>
              <a:xfrm>
                <a:off x="3306953" y="13411708"/>
                <a:ext cx="5386959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5386959" h="23113">
                    <a:moveTo>
                      <a:pt x="0" y="0"/>
                    </a:moveTo>
                    <a:lnTo>
                      <a:pt x="5386959" y="0"/>
                    </a:lnTo>
                    <a:lnTo>
                      <a:pt x="538695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10487914" y="21696046"/>
                <a:ext cx="2937001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2937001" h="23113">
                    <a:moveTo>
                      <a:pt x="2937001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2937001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8888108" y="462402"/>
              <a:ext cx="3115094" cy="494459"/>
            </a:xfrm>
            <a:custGeom>
              <a:avLst/>
              <a:gdLst/>
              <a:ahLst/>
              <a:cxnLst/>
              <a:rect l="l" t="t" r="r" b="b"/>
              <a:pathLst>
                <a:path w="3115094" h="494459">
                  <a:moveTo>
                    <a:pt x="0" y="0"/>
                  </a:moveTo>
                  <a:lnTo>
                    <a:pt x="3115094" y="0"/>
                  </a:lnTo>
                  <a:lnTo>
                    <a:pt x="3115094" y="494459"/>
                  </a:lnTo>
                  <a:lnTo>
                    <a:pt x="0" y="4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88" name="Freeform 88"/>
            <p:cNvSpPr/>
            <p:nvPr/>
          </p:nvSpPr>
          <p:spPr>
            <a:xfrm rot="-5400000">
              <a:off x="8304388" y="1784181"/>
              <a:ext cx="2407468" cy="494459"/>
            </a:xfrm>
            <a:custGeom>
              <a:avLst/>
              <a:gdLst/>
              <a:ahLst/>
              <a:cxnLst/>
              <a:rect l="l" t="t" r="r" b="b"/>
              <a:pathLst>
                <a:path w="2407468" h="494459">
                  <a:moveTo>
                    <a:pt x="0" y="0"/>
                  </a:moveTo>
                  <a:lnTo>
                    <a:pt x="2407468" y="0"/>
                  </a:lnTo>
                  <a:lnTo>
                    <a:pt x="2407468" y="494460"/>
                  </a:lnTo>
                  <a:lnTo>
                    <a:pt x="0" y="494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89" name="Freeform 89"/>
            <p:cNvSpPr/>
            <p:nvPr/>
          </p:nvSpPr>
          <p:spPr>
            <a:xfrm>
              <a:off x="8846434" y="3055126"/>
              <a:ext cx="828917" cy="461375"/>
            </a:xfrm>
            <a:custGeom>
              <a:avLst/>
              <a:gdLst/>
              <a:ahLst/>
              <a:cxnLst/>
              <a:rect l="l" t="t" r="r" b="b"/>
              <a:pathLst>
                <a:path w="828917" h="461375">
                  <a:moveTo>
                    <a:pt x="0" y="0"/>
                  </a:moveTo>
                  <a:lnTo>
                    <a:pt x="828917" y="0"/>
                  </a:lnTo>
                  <a:lnTo>
                    <a:pt x="828917" y="461376"/>
                  </a:lnTo>
                  <a:lnTo>
                    <a:pt x="0" y="461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0" name="Freeform 90"/>
            <p:cNvSpPr/>
            <p:nvPr/>
          </p:nvSpPr>
          <p:spPr>
            <a:xfrm>
              <a:off x="9060580" y="3014608"/>
              <a:ext cx="828917" cy="716040"/>
            </a:xfrm>
            <a:custGeom>
              <a:avLst/>
              <a:gdLst/>
              <a:ahLst/>
              <a:cxnLst/>
              <a:rect l="l" t="t" r="r" b="b"/>
              <a:pathLst>
                <a:path w="828917" h="716040">
                  <a:moveTo>
                    <a:pt x="0" y="0"/>
                  </a:moveTo>
                  <a:lnTo>
                    <a:pt x="828917" y="0"/>
                  </a:lnTo>
                  <a:lnTo>
                    <a:pt x="828917" y="716040"/>
                  </a:lnTo>
                  <a:lnTo>
                    <a:pt x="0" y="71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1" name="Freeform 91"/>
            <p:cNvSpPr/>
            <p:nvPr/>
          </p:nvSpPr>
          <p:spPr>
            <a:xfrm>
              <a:off x="8100283" y="2879005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60" y="0"/>
                  </a:lnTo>
                  <a:lnTo>
                    <a:pt x="313960" y="271206"/>
                  </a:lnTo>
                  <a:lnTo>
                    <a:pt x="0" y="27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2" name="Freeform 92"/>
            <p:cNvSpPr/>
            <p:nvPr/>
          </p:nvSpPr>
          <p:spPr>
            <a:xfrm>
              <a:off x="8159173" y="2833499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60" y="0"/>
                  </a:lnTo>
                  <a:lnTo>
                    <a:pt x="313960" y="271206"/>
                  </a:lnTo>
                  <a:lnTo>
                    <a:pt x="0" y="27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3" name="Freeform 93"/>
            <p:cNvSpPr/>
            <p:nvPr/>
          </p:nvSpPr>
          <p:spPr>
            <a:xfrm>
              <a:off x="7943304" y="3063705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59" y="0"/>
                  </a:lnTo>
                  <a:lnTo>
                    <a:pt x="313959" y="271207"/>
                  </a:lnTo>
                  <a:lnTo>
                    <a:pt x="0" y="27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4" name="Freeform 94"/>
            <p:cNvSpPr/>
            <p:nvPr/>
          </p:nvSpPr>
          <p:spPr>
            <a:xfrm>
              <a:off x="6912376" y="1375518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5" name="Freeform 95"/>
            <p:cNvSpPr/>
            <p:nvPr/>
          </p:nvSpPr>
          <p:spPr>
            <a:xfrm>
              <a:off x="6842967" y="177281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6" name="Freeform 96"/>
            <p:cNvSpPr/>
            <p:nvPr/>
          </p:nvSpPr>
          <p:spPr>
            <a:xfrm rot="5400000">
              <a:off x="8370051" y="6539874"/>
              <a:ext cx="337235" cy="737078"/>
            </a:xfrm>
            <a:custGeom>
              <a:avLst/>
              <a:gdLst/>
              <a:ahLst/>
              <a:cxnLst/>
              <a:rect l="l" t="t" r="r" b="b"/>
              <a:pathLst>
                <a:path w="337235" h="737078">
                  <a:moveTo>
                    <a:pt x="0" y="0"/>
                  </a:moveTo>
                  <a:lnTo>
                    <a:pt x="337235" y="0"/>
                  </a:lnTo>
                  <a:lnTo>
                    <a:pt x="337235" y="737079"/>
                  </a:lnTo>
                  <a:lnTo>
                    <a:pt x="0" y="737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7" name="Freeform 97"/>
            <p:cNvSpPr/>
            <p:nvPr/>
          </p:nvSpPr>
          <p:spPr>
            <a:xfrm rot="5400000">
              <a:off x="10146958" y="5972088"/>
              <a:ext cx="248967" cy="1822584"/>
            </a:xfrm>
            <a:custGeom>
              <a:avLst/>
              <a:gdLst/>
              <a:ahLst/>
              <a:cxnLst/>
              <a:rect l="l" t="t" r="r" b="b"/>
              <a:pathLst>
                <a:path w="248967" h="1822584">
                  <a:moveTo>
                    <a:pt x="0" y="0"/>
                  </a:moveTo>
                  <a:lnTo>
                    <a:pt x="248967" y="0"/>
                  </a:lnTo>
                  <a:lnTo>
                    <a:pt x="248967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8" name="Freeform 98"/>
            <p:cNvSpPr/>
            <p:nvPr/>
          </p:nvSpPr>
          <p:spPr>
            <a:xfrm rot="5400000">
              <a:off x="10159616" y="5997122"/>
              <a:ext cx="77651" cy="1822584"/>
            </a:xfrm>
            <a:custGeom>
              <a:avLst/>
              <a:gdLst/>
              <a:ahLst/>
              <a:cxnLst/>
              <a:rect l="l" t="t" r="r" b="b"/>
              <a:pathLst>
                <a:path w="77651" h="1822584">
                  <a:moveTo>
                    <a:pt x="0" y="0"/>
                  </a:moveTo>
                  <a:lnTo>
                    <a:pt x="77650" y="0"/>
                  </a:lnTo>
                  <a:lnTo>
                    <a:pt x="77650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9" name="Freeform 99"/>
            <p:cNvSpPr/>
            <p:nvPr/>
          </p:nvSpPr>
          <p:spPr>
            <a:xfrm rot="5400000">
              <a:off x="6566907" y="7432094"/>
              <a:ext cx="248968" cy="2179003"/>
            </a:xfrm>
            <a:custGeom>
              <a:avLst/>
              <a:gdLst/>
              <a:ahLst/>
              <a:cxnLst/>
              <a:rect l="l" t="t" r="r" b="b"/>
              <a:pathLst>
                <a:path w="248967" h="2240168">
                  <a:moveTo>
                    <a:pt x="0" y="0"/>
                  </a:moveTo>
                  <a:lnTo>
                    <a:pt x="248968" y="0"/>
                  </a:lnTo>
                  <a:lnTo>
                    <a:pt x="248968" y="2240168"/>
                  </a:lnTo>
                  <a:lnTo>
                    <a:pt x="0" y="224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s-CO" sz="2035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0" name="Freeform 100"/>
            <p:cNvSpPr/>
            <p:nvPr/>
          </p:nvSpPr>
          <p:spPr>
            <a:xfrm rot="5400000">
              <a:off x="4121429" y="7471361"/>
              <a:ext cx="248967" cy="2009962"/>
            </a:xfrm>
            <a:custGeom>
              <a:avLst/>
              <a:gdLst/>
              <a:ahLst/>
              <a:cxnLst/>
              <a:rect l="l" t="t" r="r" b="b"/>
              <a:pathLst>
                <a:path w="248967" h="2009962">
                  <a:moveTo>
                    <a:pt x="0" y="0"/>
                  </a:moveTo>
                  <a:lnTo>
                    <a:pt x="248967" y="0"/>
                  </a:lnTo>
                  <a:lnTo>
                    <a:pt x="248967" y="2009961"/>
                  </a:lnTo>
                  <a:lnTo>
                    <a:pt x="0" y="2009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1" name="Freeform 101"/>
            <p:cNvSpPr/>
            <p:nvPr/>
          </p:nvSpPr>
          <p:spPr>
            <a:xfrm rot="5400000">
              <a:off x="10649354" y="12572773"/>
              <a:ext cx="248967" cy="2036973"/>
            </a:xfrm>
            <a:custGeom>
              <a:avLst/>
              <a:gdLst/>
              <a:ahLst/>
              <a:cxnLst/>
              <a:rect l="l" t="t" r="r" b="b"/>
              <a:pathLst>
                <a:path w="248967" h="2036973">
                  <a:moveTo>
                    <a:pt x="0" y="0"/>
                  </a:moveTo>
                  <a:lnTo>
                    <a:pt x="248968" y="0"/>
                  </a:lnTo>
                  <a:lnTo>
                    <a:pt x="248968" y="2036972"/>
                  </a:lnTo>
                  <a:lnTo>
                    <a:pt x="0" y="2036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2" name="Freeform 102"/>
            <p:cNvSpPr/>
            <p:nvPr/>
          </p:nvSpPr>
          <p:spPr>
            <a:xfrm rot="5400000">
              <a:off x="8920667" y="13131689"/>
              <a:ext cx="168640" cy="785277"/>
            </a:xfrm>
            <a:custGeom>
              <a:avLst/>
              <a:gdLst/>
              <a:ahLst/>
              <a:cxnLst/>
              <a:rect l="l" t="t" r="r" b="b"/>
              <a:pathLst>
                <a:path w="168640" h="785277">
                  <a:moveTo>
                    <a:pt x="0" y="0"/>
                  </a:moveTo>
                  <a:lnTo>
                    <a:pt x="168639" y="0"/>
                  </a:lnTo>
                  <a:lnTo>
                    <a:pt x="168639" y="785276"/>
                  </a:lnTo>
                  <a:lnTo>
                    <a:pt x="0" y="78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0" y="7711402"/>
              <a:ext cx="3041066" cy="19685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En </a:t>
              </a:r>
              <a:r>
                <a:rPr lang="en-US" sz="3633" b="1" spc="-78" err="1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el</a:t>
              </a: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3633" b="1" spc="-78" err="1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estómago</a:t>
              </a: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:</a:t>
              </a:r>
              <a:r>
                <a:rPr lang="en-US" sz="3633" spc="-78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 </a:t>
              </a:r>
            </a:p>
            <a:p>
              <a:pPr>
                <a:lnSpc>
                  <a:spcPts val="4070"/>
                </a:lnSpc>
              </a:pPr>
              <a:r>
                <a:rPr lang="es-MX" sz="2907" spc="-64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¿Cómo me afecta esto en lo profundo o en mi día a día?</a:t>
              </a: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  <a:p>
              <a:pPr>
                <a:lnSpc>
                  <a:spcPts val="3676"/>
                </a:lnSpc>
              </a:pP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105589" y="249413"/>
              <a:ext cx="2935477" cy="16095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En la cabeza: </a:t>
              </a:r>
            </a:p>
            <a:p>
              <a:pPr>
                <a:lnSpc>
                  <a:spcPts val="4070"/>
                </a:lnSpc>
              </a:pPr>
              <a:r>
                <a:rPr lang="es-MX" sz="2907" spc="-64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¿Qué pienso o entiendo sobre este tema o situación?	</a:t>
              </a: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13049603" y="4067844"/>
              <a:ext cx="3771446" cy="1392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60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En las manos:</a:t>
              </a:r>
            </a:p>
            <a:p>
              <a:pPr>
                <a:lnSpc>
                  <a:spcPts val="3489"/>
                </a:lnSpc>
              </a:pPr>
              <a:r>
                <a:rPr lang="es-MX" sz="2907" spc="-64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¿Qué he hecho o intento hacer frente a esta situación?	</a:t>
              </a: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11595448" y="12968692"/>
              <a:ext cx="3298374" cy="23960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En </a:t>
              </a:r>
              <a:r>
                <a:rPr lang="en-US" sz="3633" b="1" spc="-78" err="1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los</a:t>
              </a: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 pies:</a:t>
              </a:r>
            </a:p>
            <a:p>
              <a:pPr>
                <a:lnSpc>
                  <a:spcPts val="4070"/>
                </a:lnSpc>
              </a:pPr>
              <a:r>
                <a:rPr lang="es-MX" sz="2907" spc="-64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¿En qué situaciones lo vivo más intensamente o me moviliza?</a:t>
              </a: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  <a:p>
              <a:pPr>
                <a:lnSpc>
                  <a:spcPts val="4288"/>
                </a:lnSpc>
              </a:pP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  <a:p>
              <a:pPr>
                <a:lnSpc>
                  <a:spcPts val="3999"/>
                </a:lnSpc>
              </a:pP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11792324" y="7539466"/>
              <a:ext cx="3771446" cy="1056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60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En </a:t>
              </a:r>
              <a:r>
                <a:rPr lang="en-US" sz="3633" b="1" spc="-78" err="1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el</a:t>
              </a: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3633" b="1" spc="-78" err="1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corazón</a:t>
              </a: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: </a:t>
              </a:r>
            </a:p>
            <a:p>
              <a:pPr>
                <a:lnSpc>
                  <a:spcPts val="3489"/>
                </a:lnSpc>
              </a:pPr>
              <a:r>
                <a:rPr lang="es-MX" sz="2907" spc="-64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¿Qué siento frente a esta situación o tema?</a:t>
              </a: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8" name="AutoShape 108"/>
            <p:cNvSpPr/>
            <p:nvPr/>
          </p:nvSpPr>
          <p:spPr>
            <a:xfrm>
              <a:off x="2824958" y="622254"/>
              <a:ext cx="45062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9" name="AutoShape 109"/>
            <p:cNvSpPr/>
            <p:nvPr/>
          </p:nvSpPr>
          <p:spPr>
            <a:xfrm flipH="1">
              <a:off x="7318530" y="596854"/>
              <a:ext cx="0" cy="377744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0" name="AutoShape 110"/>
            <p:cNvSpPr/>
            <p:nvPr/>
          </p:nvSpPr>
          <p:spPr>
            <a:xfrm flipV="1">
              <a:off x="11948914" y="3137736"/>
              <a:ext cx="1891110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1" name="AutoShape 111"/>
            <p:cNvSpPr/>
            <p:nvPr/>
          </p:nvSpPr>
          <p:spPr>
            <a:xfrm>
              <a:off x="3240932" y="8012809"/>
              <a:ext cx="3947969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2" name="AutoShape 112"/>
            <p:cNvSpPr/>
            <p:nvPr/>
          </p:nvSpPr>
          <p:spPr>
            <a:xfrm>
              <a:off x="7781367" y="6826891"/>
              <a:ext cx="4390454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3" name="AutoShape 113"/>
            <p:cNvSpPr/>
            <p:nvPr/>
          </p:nvSpPr>
          <p:spPr>
            <a:xfrm>
              <a:off x="12146421" y="6826891"/>
              <a:ext cx="0" cy="447672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4" name="AutoShape 114"/>
            <p:cNvSpPr/>
            <p:nvPr/>
          </p:nvSpPr>
          <p:spPr>
            <a:xfrm>
              <a:off x="8659150" y="13708253"/>
              <a:ext cx="2450583" cy="749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5" name="AutoShape 115"/>
            <p:cNvSpPr/>
            <p:nvPr/>
          </p:nvSpPr>
          <p:spPr>
            <a:xfrm>
              <a:off x="11084333" y="13242045"/>
              <a:ext cx="0" cy="473698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6" name="AutoShape 116"/>
            <p:cNvSpPr/>
            <p:nvPr/>
          </p:nvSpPr>
          <p:spPr>
            <a:xfrm>
              <a:off x="11084333" y="13267445"/>
              <a:ext cx="4730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7" name="Freeform 117"/>
            <p:cNvSpPr/>
            <p:nvPr/>
          </p:nvSpPr>
          <p:spPr>
            <a:xfrm>
              <a:off x="3593167" y="0"/>
              <a:ext cx="3388617" cy="494459"/>
            </a:xfrm>
            <a:custGeom>
              <a:avLst/>
              <a:gdLst/>
              <a:ahLst/>
              <a:cxnLst/>
              <a:rect l="l" t="t" r="r" b="b"/>
              <a:pathLst>
                <a:path w="3388617" h="494459">
                  <a:moveTo>
                    <a:pt x="0" y="0"/>
                  </a:moveTo>
                  <a:lnTo>
                    <a:pt x="3388617" y="0"/>
                  </a:lnTo>
                  <a:lnTo>
                    <a:pt x="3388617" y="494459"/>
                  </a:lnTo>
                  <a:lnTo>
                    <a:pt x="0" y="4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</p:grpSp>
      <p:sp>
        <p:nvSpPr>
          <p:cNvPr id="120" name="Google Shape;63;p13">
            <a:extLst>
              <a:ext uri="{FF2B5EF4-FFF2-40B4-BE49-F238E27FC236}">
                <a16:creationId xmlns:a16="http://schemas.microsoft.com/office/drawing/2014/main" id="{8CA21290-09AC-652E-0581-4FF47DAC9132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121" name="Imagen 120" descr="Texto&#10;&#10;El contenido generado por IA puede ser incorrecto.">
            <a:extLst>
              <a:ext uri="{FF2B5EF4-FFF2-40B4-BE49-F238E27FC236}">
                <a16:creationId xmlns:a16="http://schemas.microsoft.com/office/drawing/2014/main" id="{5DA6BADA-7A96-715B-A2F0-ECF868B9F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id="{8B5CC43C-8AEA-25DC-D03F-A35559F74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40557CAB-2B60-460E-731C-CBEAD2D55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04BC962B-FCE1-622A-86AF-38E953936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125" name="Imagen 12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090F44C-4477-8876-D1F9-454617A85EC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5" name="Google Shape;63;p13">
            <a:extLst>
              <a:ext uri="{FF2B5EF4-FFF2-40B4-BE49-F238E27FC236}">
                <a16:creationId xmlns:a16="http://schemas.microsoft.com/office/drawing/2014/main" id="{3383DD18-9201-B69E-7832-781FFB679573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FDB8C-A059-A85E-7405-90B2A9A7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117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417F4DDC-E425-E363-D74F-EF694ECDF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-25174"/>
            <a:ext cx="36147384" cy="25225149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9BD645A-761E-A76F-4C08-35B4915E9076}"/>
              </a:ext>
            </a:extLst>
          </p:cNvPr>
          <p:cNvGrpSpPr/>
          <p:nvPr/>
        </p:nvGrpSpPr>
        <p:grpSpPr>
          <a:xfrm>
            <a:off x="2906487" y="1485701"/>
            <a:ext cx="28836256" cy="1251907"/>
            <a:chOff x="0" y="-47625"/>
            <a:chExt cx="2005626" cy="14417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FD8793-E8D4-D1FE-B8BB-BDCD30DA69D0}"/>
                </a:ext>
              </a:extLst>
            </p:cNvPr>
            <p:cNvSpPr/>
            <p:nvPr/>
          </p:nvSpPr>
          <p:spPr>
            <a:xfrm>
              <a:off x="0" y="0"/>
              <a:ext cx="2005626" cy="96545"/>
            </a:xfrm>
            <a:custGeom>
              <a:avLst/>
              <a:gdLst/>
              <a:ahLst/>
              <a:cxnLst/>
              <a:rect l="l" t="t" r="r" b="b"/>
              <a:pathLst>
                <a:path w="2005626" h="96545">
                  <a:moveTo>
                    <a:pt x="0" y="0"/>
                  </a:moveTo>
                  <a:lnTo>
                    <a:pt x="2005626" y="0"/>
                  </a:lnTo>
                  <a:lnTo>
                    <a:pt x="2005626" y="96545"/>
                  </a:lnTo>
                  <a:lnTo>
                    <a:pt x="0" y="96545"/>
                  </a:lnTo>
                  <a:close/>
                </a:path>
              </a:pathLst>
            </a:custGeom>
            <a:solidFill>
              <a:srgbClr val="3C6A3C"/>
            </a:solidFill>
          </p:spPr>
          <p:txBody>
            <a:bodyPr/>
            <a:lstStyle/>
            <a:p>
              <a:endParaRPr lang="es-CO" sz="2800">
                <a:latin typeface="Montserrat" panose="00000500000000000000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404A090-9189-142E-5AA9-D3C2420A060F}"/>
                </a:ext>
              </a:extLst>
            </p:cNvPr>
            <p:cNvSpPr txBox="1"/>
            <p:nvPr/>
          </p:nvSpPr>
          <p:spPr>
            <a:xfrm>
              <a:off x="0" y="-47625"/>
              <a:ext cx="2005626" cy="144170"/>
            </a:xfrm>
            <a:prstGeom prst="rect">
              <a:avLst/>
            </a:prstGeom>
          </p:spPr>
          <p:txBody>
            <a:bodyPr lIns="73846" tIns="73846" rIns="73846" bIns="73846" rtlCol="0" anchor="ctr"/>
            <a:lstStyle/>
            <a:p>
              <a:pPr algn="ctr">
                <a:lnSpc>
                  <a:spcPts val="4527"/>
                </a:lnSpc>
              </a:pPr>
              <a:endParaRPr sz="2800">
                <a:latin typeface="Montserrat" panose="00000500000000000000" pitchFamily="2" charset="0"/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BD2B0940-1F1C-DC04-F47F-3F5E13B34A34}"/>
              </a:ext>
            </a:extLst>
          </p:cNvPr>
          <p:cNvSpPr txBox="1"/>
          <p:nvPr/>
        </p:nvSpPr>
        <p:spPr>
          <a:xfrm>
            <a:off x="8587358" y="1691537"/>
            <a:ext cx="17474513" cy="84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0"/>
              </a:lnSpc>
            </a:pPr>
            <a:r>
              <a:rPr lang="en-US" sz="5396" b="1" spc="-118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GENERA SOLUCIONES</a:t>
            </a:r>
          </a:p>
          <a:p>
            <a:pPr algn="ctr">
              <a:lnSpc>
                <a:spcPts val="7555"/>
              </a:lnSpc>
            </a:pP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Buscar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alternativas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para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superar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el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problema</a:t>
            </a:r>
            <a:r>
              <a:rPr lang="en-US" sz="3600" b="1" spc="-74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00" b="1" spc="-74" err="1">
                <a:solidFill>
                  <a:srgbClr val="FFFFFF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identificado</a:t>
            </a:r>
            <a:endParaRPr lang="en-US" sz="3600" b="1" spc="-74">
              <a:solidFill>
                <a:srgbClr val="FFFFFF"/>
              </a:solidFill>
              <a:latin typeface="Montserrat" panose="00000500000000000000" pitchFamily="2" charset="0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73" name="Group 73">
            <a:extLst>
              <a:ext uri="{FF2B5EF4-FFF2-40B4-BE49-F238E27FC236}">
                <a16:creationId xmlns:a16="http://schemas.microsoft.com/office/drawing/2014/main" id="{F4025996-F0F1-D8C4-CEEF-A3B6F6F90F15}"/>
              </a:ext>
            </a:extLst>
          </p:cNvPr>
          <p:cNvGrpSpPr/>
          <p:nvPr/>
        </p:nvGrpSpPr>
        <p:grpSpPr>
          <a:xfrm>
            <a:off x="10288663" y="3586572"/>
            <a:ext cx="18621163" cy="19778403"/>
            <a:chOff x="2341619" y="0"/>
            <a:chExt cx="13222151" cy="14571169"/>
          </a:xfrm>
        </p:grpSpPr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9EA8B7E5-916D-AB59-DE07-60D3E095DFE4}"/>
                </a:ext>
              </a:extLst>
            </p:cNvPr>
            <p:cNvSpPr/>
            <p:nvPr/>
          </p:nvSpPr>
          <p:spPr>
            <a:xfrm rot="5400000">
              <a:off x="5207431" y="-1184821"/>
              <a:ext cx="178240" cy="3042340"/>
            </a:xfrm>
            <a:custGeom>
              <a:avLst/>
              <a:gdLst/>
              <a:ahLst/>
              <a:cxnLst/>
              <a:rect l="l" t="t" r="r" b="b"/>
              <a:pathLst>
                <a:path w="178240" h="3042340">
                  <a:moveTo>
                    <a:pt x="0" y="0"/>
                  </a:moveTo>
                  <a:lnTo>
                    <a:pt x="178239" y="0"/>
                  </a:lnTo>
                  <a:lnTo>
                    <a:pt x="178239" y="3042340"/>
                  </a:lnTo>
                  <a:lnTo>
                    <a:pt x="0" y="3042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054994" r="-7598366"/>
              </a:stretch>
            </a:blip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75" name="AutoShape 75">
              <a:extLst>
                <a:ext uri="{FF2B5EF4-FFF2-40B4-BE49-F238E27FC236}">
                  <a16:creationId xmlns:a16="http://schemas.microsoft.com/office/drawing/2014/main" id="{2B4D9B90-6F95-DD97-0D31-2E50E94DD5F1}"/>
                </a:ext>
              </a:extLst>
            </p:cNvPr>
            <p:cNvSpPr/>
            <p:nvPr/>
          </p:nvSpPr>
          <p:spPr>
            <a:xfrm>
              <a:off x="13817162" y="3137561"/>
              <a:ext cx="0" cy="894177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grpSp>
          <p:nvGrpSpPr>
            <p:cNvPr id="76" name="Group 76">
              <a:extLst>
                <a:ext uri="{FF2B5EF4-FFF2-40B4-BE49-F238E27FC236}">
                  <a16:creationId xmlns:a16="http://schemas.microsoft.com/office/drawing/2014/main" id="{E541D6CB-6F32-9054-EABB-04DEB4268F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41619" y="328093"/>
              <a:ext cx="9831662" cy="14209918"/>
              <a:chOff x="-202184" y="63500"/>
              <a:chExt cx="16079978" cy="23240749"/>
            </a:xfrm>
          </p:grpSpPr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64AB0AEF-FAC3-74CD-706F-4E29ED3DE0A9}"/>
                  </a:ext>
                </a:extLst>
              </p:cNvPr>
              <p:cNvSpPr/>
              <p:nvPr/>
            </p:nvSpPr>
            <p:spPr>
              <a:xfrm>
                <a:off x="-202184" y="3868674"/>
                <a:ext cx="16079978" cy="19435575"/>
              </a:xfrm>
              <a:custGeom>
                <a:avLst/>
                <a:gdLst/>
                <a:ahLst/>
                <a:cxnLst/>
                <a:rect l="l" t="t" r="r" b="b"/>
                <a:pathLst>
                  <a:path w="16079978" h="19435575">
                    <a:moveTo>
                      <a:pt x="4730115" y="17536540"/>
                    </a:moveTo>
                    <a:cubicBezTo>
                      <a:pt x="4731893" y="17536668"/>
                      <a:pt x="4733671" y="17536795"/>
                      <a:pt x="4735576" y="17536922"/>
                    </a:cubicBezTo>
                    <a:cubicBezTo>
                      <a:pt x="4732782" y="17577815"/>
                      <a:pt x="4729988" y="17618709"/>
                      <a:pt x="4727194" y="17659604"/>
                    </a:cubicBezTo>
                    <a:cubicBezTo>
                      <a:pt x="4687697" y="18235676"/>
                      <a:pt x="5029327" y="18670397"/>
                      <a:pt x="5571490" y="18733770"/>
                    </a:cubicBezTo>
                    <a:cubicBezTo>
                      <a:pt x="6094095" y="18794857"/>
                      <a:pt x="6531229" y="18453100"/>
                      <a:pt x="6625844" y="17894300"/>
                    </a:cubicBezTo>
                    <a:cubicBezTo>
                      <a:pt x="6694297" y="17490439"/>
                      <a:pt x="6746621" y="17083787"/>
                      <a:pt x="6803262" y="16678021"/>
                    </a:cubicBezTo>
                    <a:cubicBezTo>
                      <a:pt x="7020432" y="15119604"/>
                      <a:pt x="7237348" y="13561186"/>
                      <a:pt x="7451979" y="12002388"/>
                    </a:cubicBezTo>
                    <a:cubicBezTo>
                      <a:pt x="7482967" y="11777090"/>
                      <a:pt x="7599680" y="11668505"/>
                      <a:pt x="7829931" y="11675236"/>
                    </a:cubicBezTo>
                    <a:cubicBezTo>
                      <a:pt x="8034782" y="11681205"/>
                      <a:pt x="8240141" y="11681332"/>
                      <a:pt x="8445119" y="11675236"/>
                    </a:cubicBezTo>
                    <a:cubicBezTo>
                      <a:pt x="8678291" y="11668251"/>
                      <a:pt x="8790559" y="11785346"/>
                      <a:pt x="8820404" y="12006706"/>
                    </a:cubicBezTo>
                    <a:cubicBezTo>
                      <a:pt x="8903843" y="12623926"/>
                      <a:pt x="8988806" y="13240893"/>
                      <a:pt x="9075166" y="13857731"/>
                    </a:cubicBezTo>
                    <a:cubicBezTo>
                      <a:pt x="9263760" y="15204946"/>
                      <a:pt x="9445752" y="16553179"/>
                      <a:pt x="9646793" y="17898618"/>
                    </a:cubicBezTo>
                    <a:cubicBezTo>
                      <a:pt x="9730740" y="18459830"/>
                      <a:pt x="10182987" y="18797270"/>
                      <a:pt x="10704576" y="18733134"/>
                    </a:cubicBezTo>
                    <a:cubicBezTo>
                      <a:pt x="11237086" y="18667729"/>
                      <a:pt x="11576177" y="18247995"/>
                      <a:pt x="11543537" y="17678780"/>
                    </a:cubicBezTo>
                    <a:cubicBezTo>
                      <a:pt x="11514328" y="17171288"/>
                      <a:pt x="11473815" y="16664431"/>
                      <a:pt x="11436095" y="16157446"/>
                    </a:cubicBezTo>
                    <a:cubicBezTo>
                      <a:pt x="11331066" y="14742793"/>
                      <a:pt x="11224894" y="13328267"/>
                      <a:pt x="11119103" y="11913614"/>
                    </a:cubicBezTo>
                    <a:cubicBezTo>
                      <a:pt x="10994389" y="10245596"/>
                      <a:pt x="10872342" y="8577197"/>
                      <a:pt x="10741659" y="6909687"/>
                    </a:cubicBezTo>
                    <a:cubicBezTo>
                      <a:pt x="10725277" y="6700644"/>
                      <a:pt x="10792841" y="6556754"/>
                      <a:pt x="10938382" y="6412101"/>
                    </a:cubicBezTo>
                    <a:cubicBezTo>
                      <a:pt x="12305791" y="5053328"/>
                      <a:pt x="13667105" y="3688586"/>
                      <a:pt x="15029814" y="2325114"/>
                    </a:cubicBezTo>
                    <a:cubicBezTo>
                      <a:pt x="15105126" y="2249803"/>
                      <a:pt x="15182722" y="2175508"/>
                      <a:pt x="15249016" y="2092577"/>
                    </a:cubicBezTo>
                    <a:cubicBezTo>
                      <a:pt x="15514573" y="1760218"/>
                      <a:pt x="15494506" y="1300986"/>
                      <a:pt x="15205329" y="990598"/>
                    </a:cubicBezTo>
                    <a:cubicBezTo>
                      <a:pt x="14845538" y="604518"/>
                      <a:pt x="14315186" y="601597"/>
                      <a:pt x="13921105" y="993392"/>
                    </a:cubicBezTo>
                    <a:cubicBezTo>
                      <a:pt x="13048615" y="1860929"/>
                      <a:pt x="12178537" y="2731006"/>
                      <a:pt x="11312144" y="3604639"/>
                    </a:cubicBezTo>
                    <a:cubicBezTo>
                      <a:pt x="11182096" y="3735830"/>
                      <a:pt x="11048237" y="3795393"/>
                      <a:pt x="10858754" y="3794631"/>
                    </a:cubicBezTo>
                    <a:cubicBezTo>
                      <a:pt x="9062339" y="3787773"/>
                      <a:pt x="7265923" y="3785995"/>
                      <a:pt x="5469509" y="3795774"/>
                    </a:cubicBezTo>
                    <a:cubicBezTo>
                      <a:pt x="5227701" y="3797044"/>
                      <a:pt x="5054981" y="3729354"/>
                      <a:pt x="4885943" y="3557649"/>
                    </a:cubicBezTo>
                    <a:cubicBezTo>
                      <a:pt x="4034408" y="2692398"/>
                      <a:pt x="3172459" y="1837434"/>
                      <a:pt x="2313304" y="979677"/>
                    </a:cubicBezTo>
                    <a:cubicBezTo>
                      <a:pt x="2089657" y="756284"/>
                      <a:pt x="1823846" y="653033"/>
                      <a:pt x="1507743" y="724153"/>
                    </a:cubicBezTo>
                    <a:cubicBezTo>
                      <a:pt x="1184909" y="796670"/>
                      <a:pt x="961008" y="995171"/>
                      <a:pt x="870711" y="1310131"/>
                    </a:cubicBezTo>
                    <a:cubicBezTo>
                      <a:pt x="772667" y="1652142"/>
                      <a:pt x="866647" y="1952370"/>
                      <a:pt x="1123187" y="2208148"/>
                    </a:cubicBezTo>
                    <a:cubicBezTo>
                      <a:pt x="2529077" y="3609593"/>
                      <a:pt x="3929887" y="5016118"/>
                      <a:pt x="5337809" y="6415531"/>
                    </a:cubicBezTo>
                    <a:cubicBezTo>
                      <a:pt x="5484240" y="6561073"/>
                      <a:pt x="5547486" y="6708266"/>
                      <a:pt x="5530976" y="6915276"/>
                    </a:cubicBezTo>
                    <a:cubicBezTo>
                      <a:pt x="5438012" y="8084183"/>
                      <a:pt x="5355716" y="9253854"/>
                      <a:pt x="5267705" y="10423142"/>
                    </a:cubicBezTo>
                    <a:cubicBezTo>
                      <a:pt x="5089143" y="12794359"/>
                      <a:pt x="4909311" y="15165449"/>
                      <a:pt x="4729987" y="17536539"/>
                    </a:cubicBezTo>
                    <a:moveTo>
                      <a:pt x="8278748" y="12275055"/>
                    </a:moveTo>
                    <a:cubicBezTo>
                      <a:pt x="8071866" y="12212191"/>
                      <a:pt x="8004174" y="12273913"/>
                      <a:pt x="7977123" y="12472541"/>
                    </a:cubicBezTo>
                    <a:cubicBezTo>
                      <a:pt x="7726933" y="14307818"/>
                      <a:pt x="7465948" y="16141571"/>
                      <a:pt x="7205853" y="17975450"/>
                    </a:cubicBezTo>
                    <a:cubicBezTo>
                      <a:pt x="7085837" y="18821397"/>
                      <a:pt x="6356096" y="19392770"/>
                      <a:pt x="5514848" y="19304505"/>
                    </a:cubicBezTo>
                    <a:cubicBezTo>
                      <a:pt x="4714367" y="19220559"/>
                      <a:pt x="4099687" y="18503643"/>
                      <a:pt x="4157472" y="17679541"/>
                    </a:cubicBezTo>
                    <a:cubicBezTo>
                      <a:pt x="4287901" y="15822674"/>
                      <a:pt x="4436618" y="13967078"/>
                      <a:pt x="4574921" y="12110845"/>
                    </a:cubicBezTo>
                    <a:cubicBezTo>
                      <a:pt x="4701667" y="10409806"/>
                      <a:pt x="4827270" y="8708769"/>
                      <a:pt x="4942078" y="7006969"/>
                    </a:cubicBezTo>
                    <a:cubicBezTo>
                      <a:pt x="4948809" y="6906258"/>
                      <a:pt x="4878831" y="6774305"/>
                      <a:pt x="4803140" y="6697978"/>
                    </a:cubicBezTo>
                    <a:cubicBezTo>
                      <a:pt x="3445256" y="5329682"/>
                      <a:pt x="2078355" y="3970274"/>
                      <a:pt x="718693" y="2603627"/>
                    </a:cubicBezTo>
                    <a:cubicBezTo>
                      <a:pt x="0" y="1881251"/>
                      <a:pt x="158877" y="756285"/>
                      <a:pt x="1036193" y="293624"/>
                    </a:cubicBezTo>
                    <a:cubicBezTo>
                      <a:pt x="1593088" y="0"/>
                      <a:pt x="2253996" y="106045"/>
                      <a:pt x="2731135" y="579501"/>
                    </a:cubicBezTo>
                    <a:cubicBezTo>
                      <a:pt x="3558159" y="1399794"/>
                      <a:pt x="4382008" y="2223389"/>
                      <a:pt x="5200396" y="3052318"/>
                    </a:cubicBezTo>
                    <a:cubicBezTo>
                      <a:pt x="5320411" y="3173857"/>
                      <a:pt x="5440426" y="3218688"/>
                      <a:pt x="5608701" y="3218180"/>
                    </a:cubicBezTo>
                    <a:cubicBezTo>
                      <a:pt x="7290435" y="3212465"/>
                      <a:pt x="8972042" y="3211576"/>
                      <a:pt x="10653776" y="3219069"/>
                    </a:cubicBezTo>
                    <a:cubicBezTo>
                      <a:pt x="10843006" y="3219958"/>
                      <a:pt x="10971021" y="3159506"/>
                      <a:pt x="11101069" y="3027807"/>
                    </a:cubicBezTo>
                    <a:cubicBezTo>
                      <a:pt x="11919584" y="2199005"/>
                      <a:pt x="12742926" y="1374902"/>
                      <a:pt x="13571092" y="555752"/>
                    </a:cubicBezTo>
                    <a:cubicBezTo>
                      <a:pt x="13980540" y="150876"/>
                      <a:pt x="14477364" y="33529"/>
                      <a:pt x="15022321" y="207392"/>
                    </a:cubicBezTo>
                    <a:cubicBezTo>
                      <a:pt x="15570454" y="382144"/>
                      <a:pt x="15895701" y="777876"/>
                      <a:pt x="15991966" y="1341120"/>
                    </a:cubicBezTo>
                    <a:cubicBezTo>
                      <a:pt x="16079978" y="1856359"/>
                      <a:pt x="15897986" y="2287398"/>
                      <a:pt x="15530448" y="2653539"/>
                    </a:cubicBezTo>
                    <a:cubicBezTo>
                      <a:pt x="14199615" y="3979419"/>
                      <a:pt x="12875767" y="5312411"/>
                      <a:pt x="11540362" y="6633592"/>
                    </a:cubicBezTo>
                    <a:cubicBezTo>
                      <a:pt x="11377168" y="6795009"/>
                      <a:pt x="11328907" y="6950965"/>
                      <a:pt x="11346180" y="7172834"/>
                    </a:cubicBezTo>
                    <a:cubicBezTo>
                      <a:pt x="11515344" y="9347456"/>
                      <a:pt x="11674856" y="11522965"/>
                      <a:pt x="11837035" y="13698094"/>
                    </a:cubicBezTo>
                    <a:cubicBezTo>
                      <a:pt x="11936349" y="15031086"/>
                      <a:pt x="12046585" y="16363316"/>
                      <a:pt x="12130151" y="17697324"/>
                    </a:cubicBezTo>
                    <a:cubicBezTo>
                      <a:pt x="12178158" y="18464405"/>
                      <a:pt x="11686540" y="19093562"/>
                      <a:pt x="10952481" y="19269712"/>
                    </a:cubicBezTo>
                    <a:cubicBezTo>
                      <a:pt x="10261347" y="19435575"/>
                      <a:pt x="9517761" y="19098008"/>
                      <a:pt x="9236457" y="18443324"/>
                    </a:cubicBezTo>
                    <a:cubicBezTo>
                      <a:pt x="9116188" y="18163542"/>
                      <a:pt x="9072500" y="17845154"/>
                      <a:pt x="9028558" y="17539337"/>
                    </a:cubicBezTo>
                    <a:cubicBezTo>
                      <a:pt x="8786369" y="15851888"/>
                      <a:pt x="8554975" y="14163042"/>
                      <a:pt x="8319009" y="12474704"/>
                    </a:cubicBezTo>
                    <a:cubicBezTo>
                      <a:pt x="8309991" y="12410315"/>
                      <a:pt x="8293482" y="12346941"/>
                      <a:pt x="8278750" y="12275060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DF70CF53-902F-6B3D-682A-07FF210FD5CE}"/>
                  </a:ext>
                </a:extLst>
              </p:cNvPr>
              <p:cNvSpPr/>
              <p:nvPr/>
            </p:nvSpPr>
            <p:spPr>
              <a:xfrm>
                <a:off x="5279771" y="1099947"/>
                <a:ext cx="5302377" cy="5304790"/>
              </a:xfrm>
              <a:custGeom>
                <a:avLst/>
                <a:gdLst/>
                <a:ahLst/>
                <a:cxnLst/>
                <a:rect l="l" t="t" r="r" b="b"/>
                <a:pathLst>
                  <a:path w="5302377" h="5304790">
                    <a:moveTo>
                      <a:pt x="2659253" y="592328"/>
                    </a:moveTo>
                    <a:cubicBezTo>
                      <a:pt x="1528191" y="590042"/>
                      <a:pt x="603504" y="1503807"/>
                      <a:pt x="594487" y="2632456"/>
                    </a:cubicBezTo>
                    <a:cubicBezTo>
                      <a:pt x="585470" y="3768979"/>
                      <a:pt x="1513205" y="4704080"/>
                      <a:pt x="2651760" y="4705731"/>
                    </a:cubicBezTo>
                    <a:cubicBezTo>
                      <a:pt x="3790315" y="4707382"/>
                      <a:pt x="4722876" y="3774948"/>
                      <a:pt x="4717796" y="2639949"/>
                    </a:cubicBezTo>
                    <a:cubicBezTo>
                      <a:pt x="4712715" y="1512443"/>
                      <a:pt x="3789934" y="594614"/>
                      <a:pt x="2659253" y="592328"/>
                    </a:cubicBezTo>
                    <a:moveTo>
                      <a:pt x="5285359" y="2671699"/>
                    </a:moveTo>
                    <a:cubicBezTo>
                      <a:pt x="5267833" y="4137025"/>
                      <a:pt x="4076192" y="5304790"/>
                      <a:pt x="2618232" y="5285613"/>
                    </a:cubicBezTo>
                    <a:cubicBezTo>
                      <a:pt x="1175385" y="5266563"/>
                      <a:pt x="0" y="4057777"/>
                      <a:pt x="27051" y="2620645"/>
                    </a:cubicBezTo>
                    <a:cubicBezTo>
                      <a:pt x="54610" y="1150366"/>
                      <a:pt x="1240409" y="0"/>
                      <a:pt x="2706116" y="21209"/>
                    </a:cubicBezTo>
                    <a:cubicBezTo>
                      <a:pt x="4137533" y="42037"/>
                      <a:pt x="5302377" y="1239139"/>
                      <a:pt x="5285232" y="2671699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4B3C55FE-F69D-AC87-DFA2-3F514795399F}"/>
                  </a:ext>
                </a:extLst>
              </p:cNvPr>
              <p:cNvSpPr/>
              <p:nvPr/>
            </p:nvSpPr>
            <p:spPr>
              <a:xfrm>
                <a:off x="2392553" y="63500"/>
                <a:ext cx="4965827" cy="3470402"/>
              </a:xfrm>
              <a:custGeom>
                <a:avLst/>
                <a:gdLst/>
                <a:ahLst/>
                <a:cxnLst/>
                <a:rect l="l" t="t" r="r" b="b"/>
                <a:pathLst>
                  <a:path w="4965827" h="3470402">
                    <a:moveTo>
                      <a:pt x="0" y="0"/>
                    </a:moveTo>
                    <a:lnTo>
                      <a:pt x="4954270" y="0"/>
                    </a:lnTo>
                    <a:lnTo>
                      <a:pt x="4965827" y="0"/>
                    </a:lnTo>
                    <a:lnTo>
                      <a:pt x="4965827" y="11557"/>
                    </a:lnTo>
                    <a:lnTo>
                      <a:pt x="4965827" y="3470402"/>
                    </a:lnTo>
                    <a:lnTo>
                      <a:pt x="4942712" y="3470402"/>
                    </a:lnTo>
                    <a:lnTo>
                      <a:pt x="4942712" y="11557"/>
                    </a:lnTo>
                    <a:lnTo>
                      <a:pt x="4954269" y="11557"/>
                    </a:lnTo>
                    <a:lnTo>
                      <a:pt x="495426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C679B4FB-6352-9452-1D82-D8CBC2F55E7C}"/>
                  </a:ext>
                </a:extLst>
              </p:cNvPr>
              <p:cNvSpPr/>
              <p:nvPr/>
            </p:nvSpPr>
            <p:spPr>
              <a:xfrm>
                <a:off x="6807835" y="4348226"/>
                <a:ext cx="2245613" cy="905637"/>
              </a:xfrm>
              <a:custGeom>
                <a:avLst/>
                <a:gdLst/>
                <a:ahLst/>
                <a:cxnLst/>
                <a:rect l="l" t="t" r="r" b="b"/>
                <a:pathLst>
                  <a:path w="2245613" h="905637">
                    <a:moveTo>
                      <a:pt x="1123061" y="3048"/>
                    </a:moveTo>
                    <a:cubicBezTo>
                      <a:pt x="1455292" y="3048"/>
                      <a:pt x="1787398" y="3048"/>
                      <a:pt x="2119629" y="3048"/>
                    </a:cubicBezTo>
                    <a:cubicBezTo>
                      <a:pt x="2131186" y="3048"/>
                      <a:pt x="2142871" y="2667"/>
                      <a:pt x="2154427" y="3302"/>
                    </a:cubicBezTo>
                    <a:cubicBezTo>
                      <a:pt x="2221229" y="6604"/>
                      <a:pt x="2245613" y="45212"/>
                      <a:pt x="2218309" y="105537"/>
                    </a:cubicBezTo>
                    <a:cubicBezTo>
                      <a:pt x="2159635" y="234950"/>
                      <a:pt x="2080260" y="350393"/>
                      <a:pt x="1977643" y="448945"/>
                    </a:cubicBezTo>
                    <a:cubicBezTo>
                      <a:pt x="1501901" y="905637"/>
                      <a:pt x="740283" y="904621"/>
                      <a:pt x="265684" y="446151"/>
                    </a:cubicBezTo>
                    <a:cubicBezTo>
                      <a:pt x="167766" y="351663"/>
                      <a:pt x="91566" y="240919"/>
                      <a:pt x="35560" y="116459"/>
                    </a:cubicBezTo>
                    <a:cubicBezTo>
                      <a:pt x="0" y="37211"/>
                      <a:pt x="22860" y="0"/>
                      <a:pt x="109092" y="127"/>
                    </a:cubicBezTo>
                    <a:cubicBezTo>
                      <a:pt x="371601" y="254"/>
                      <a:pt x="634237" y="635"/>
                      <a:pt x="896747" y="1016"/>
                    </a:cubicBezTo>
                    <a:cubicBezTo>
                      <a:pt x="972185" y="1143"/>
                      <a:pt x="1047623" y="1016"/>
                      <a:pt x="1123061" y="1016"/>
                    </a:cubicBez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7355034F-1FE6-15B0-CCBA-931D8D6AC290}"/>
                  </a:ext>
                </a:extLst>
              </p:cNvPr>
              <p:cNvSpPr/>
              <p:nvPr/>
            </p:nvSpPr>
            <p:spPr>
              <a:xfrm>
                <a:off x="8289544" y="3150616"/>
                <a:ext cx="532512" cy="532638"/>
              </a:xfrm>
              <a:custGeom>
                <a:avLst/>
                <a:gdLst/>
                <a:ahLst/>
                <a:cxnLst/>
                <a:rect l="l" t="t" r="r" b="b"/>
                <a:pathLst>
                  <a:path w="532512" h="532638">
                    <a:moveTo>
                      <a:pt x="532384" y="265430"/>
                    </a:moveTo>
                    <a:cubicBezTo>
                      <a:pt x="532511" y="411988"/>
                      <a:pt x="413258" y="532003"/>
                      <a:pt x="267335" y="532257"/>
                    </a:cubicBezTo>
                    <a:cubicBezTo>
                      <a:pt x="122429" y="532638"/>
                      <a:pt x="762" y="411226"/>
                      <a:pt x="381" y="265938"/>
                    </a:cubicBezTo>
                    <a:cubicBezTo>
                      <a:pt x="0" y="120650"/>
                      <a:pt x="120523" y="381"/>
                      <a:pt x="266700" y="127"/>
                    </a:cubicBezTo>
                    <a:cubicBezTo>
                      <a:pt x="413766" y="0"/>
                      <a:pt x="532256" y="118364"/>
                      <a:pt x="532256" y="265431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C7473F93-21ED-29B2-E673-42920418ED7E}"/>
                  </a:ext>
                </a:extLst>
              </p:cNvPr>
              <p:cNvSpPr/>
              <p:nvPr/>
            </p:nvSpPr>
            <p:spPr>
              <a:xfrm>
                <a:off x="7074408" y="3142615"/>
                <a:ext cx="546227" cy="546862"/>
              </a:xfrm>
              <a:custGeom>
                <a:avLst/>
                <a:gdLst/>
                <a:ahLst/>
                <a:cxnLst/>
                <a:rect l="l" t="t" r="r" b="b"/>
                <a:pathLst>
                  <a:path w="546227" h="546862">
                    <a:moveTo>
                      <a:pt x="538099" y="284353"/>
                    </a:moveTo>
                    <a:cubicBezTo>
                      <a:pt x="529843" y="431292"/>
                      <a:pt x="407289" y="546862"/>
                      <a:pt x="266954" y="540004"/>
                    </a:cubicBezTo>
                    <a:cubicBezTo>
                      <a:pt x="118364" y="532765"/>
                      <a:pt x="0" y="408813"/>
                      <a:pt x="6731" y="267462"/>
                    </a:cubicBezTo>
                    <a:cubicBezTo>
                      <a:pt x="13970" y="114427"/>
                      <a:pt x="138811" y="0"/>
                      <a:pt x="288163" y="9271"/>
                    </a:cubicBezTo>
                    <a:cubicBezTo>
                      <a:pt x="434975" y="18415"/>
                      <a:pt x="546227" y="140716"/>
                      <a:pt x="538099" y="284353"/>
                    </a:cubicBezTo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191CBEFB-A844-163B-6783-6452DC85183A}"/>
                  </a:ext>
                </a:extLst>
              </p:cNvPr>
              <p:cNvSpPr/>
              <p:nvPr/>
            </p:nvSpPr>
            <p:spPr>
              <a:xfrm>
                <a:off x="8289925" y="945642"/>
                <a:ext cx="6009639" cy="3634867"/>
              </a:xfrm>
              <a:custGeom>
                <a:avLst/>
                <a:gdLst/>
                <a:ahLst/>
                <a:cxnLst/>
                <a:rect l="l" t="t" r="r" b="b"/>
                <a:pathLst>
                  <a:path w="6009639" h="3634867">
                    <a:moveTo>
                      <a:pt x="6009639" y="23114"/>
                    </a:moveTo>
                    <a:lnTo>
                      <a:pt x="3226689" y="23114"/>
                    </a:lnTo>
                    <a:lnTo>
                      <a:pt x="3226689" y="11557"/>
                    </a:lnTo>
                    <a:lnTo>
                      <a:pt x="3238246" y="11557"/>
                    </a:lnTo>
                    <a:lnTo>
                      <a:pt x="3238246" y="3623310"/>
                    </a:lnTo>
                    <a:lnTo>
                      <a:pt x="3238246" y="3634867"/>
                    </a:lnTo>
                    <a:lnTo>
                      <a:pt x="3226689" y="3634867"/>
                    </a:lnTo>
                    <a:lnTo>
                      <a:pt x="0" y="3634867"/>
                    </a:lnTo>
                    <a:lnTo>
                      <a:pt x="0" y="3611753"/>
                    </a:lnTo>
                    <a:lnTo>
                      <a:pt x="3226689" y="3611753"/>
                    </a:lnTo>
                    <a:lnTo>
                      <a:pt x="3226689" y="3623310"/>
                    </a:lnTo>
                    <a:lnTo>
                      <a:pt x="3215132" y="3623310"/>
                    </a:lnTo>
                    <a:lnTo>
                      <a:pt x="3215132" y="11557"/>
                    </a:lnTo>
                    <a:lnTo>
                      <a:pt x="3215132" y="0"/>
                    </a:lnTo>
                    <a:lnTo>
                      <a:pt x="3226689" y="0"/>
                    </a:lnTo>
                    <a:lnTo>
                      <a:pt x="6009639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6E97CE5C-0107-5568-F0A8-241CD4EA2F44}"/>
                  </a:ext>
                </a:extLst>
              </p:cNvPr>
              <p:cNvSpPr/>
              <p:nvPr/>
            </p:nvSpPr>
            <p:spPr>
              <a:xfrm>
                <a:off x="9349867" y="10767949"/>
                <a:ext cx="4810633" cy="23114"/>
              </a:xfrm>
              <a:custGeom>
                <a:avLst/>
                <a:gdLst/>
                <a:ahLst/>
                <a:cxnLst/>
                <a:rect l="l" t="t" r="r" b="b"/>
                <a:pathLst>
                  <a:path w="4810633" h="23114">
                    <a:moveTo>
                      <a:pt x="4810633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4810633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AE41ACC2-8BA1-8648-2CD9-4318FF7A4F09}"/>
                  </a:ext>
                </a:extLst>
              </p:cNvPr>
              <p:cNvSpPr/>
              <p:nvPr/>
            </p:nvSpPr>
            <p:spPr>
              <a:xfrm>
                <a:off x="3306953" y="13411708"/>
                <a:ext cx="5386959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5386959" h="23113">
                    <a:moveTo>
                      <a:pt x="0" y="0"/>
                    </a:moveTo>
                    <a:lnTo>
                      <a:pt x="5386959" y="0"/>
                    </a:lnTo>
                    <a:lnTo>
                      <a:pt x="5386959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BD675AD1-292D-421E-4280-3BCC886F3A17}"/>
                  </a:ext>
                </a:extLst>
              </p:cNvPr>
              <p:cNvSpPr/>
              <p:nvPr/>
            </p:nvSpPr>
            <p:spPr>
              <a:xfrm>
                <a:off x="10487914" y="21696046"/>
                <a:ext cx="2937001" cy="23113"/>
              </a:xfrm>
              <a:custGeom>
                <a:avLst/>
                <a:gdLst/>
                <a:ahLst/>
                <a:cxnLst/>
                <a:rect l="l" t="t" r="r" b="b"/>
                <a:pathLst>
                  <a:path w="2937001" h="23113">
                    <a:moveTo>
                      <a:pt x="2937001" y="23114"/>
                    </a:moveTo>
                    <a:lnTo>
                      <a:pt x="0" y="23114"/>
                    </a:lnTo>
                    <a:lnTo>
                      <a:pt x="0" y="0"/>
                    </a:lnTo>
                    <a:lnTo>
                      <a:pt x="2937001" y="0"/>
                    </a:lnTo>
                    <a:close/>
                  </a:path>
                </a:pathLst>
              </a:custGeom>
              <a:solidFill>
                <a:srgbClr val="3C6A3C"/>
              </a:solidFill>
            </p:spPr>
            <p:txBody>
              <a:bodyPr/>
              <a:lstStyle/>
              <a:p>
                <a:endParaRPr lang="es-CO" sz="2035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3EE1A6F2-1E02-F8F0-6D0F-6BB8918B9FD2}"/>
                </a:ext>
              </a:extLst>
            </p:cNvPr>
            <p:cNvSpPr/>
            <p:nvPr/>
          </p:nvSpPr>
          <p:spPr>
            <a:xfrm>
              <a:off x="8888108" y="462402"/>
              <a:ext cx="3115094" cy="494459"/>
            </a:xfrm>
            <a:custGeom>
              <a:avLst/>
              <a:gdLst/>
              <a:ahLst/>
              <a:cxnLst/>
              <a:rect l="l" t="t" r="r" b="b"/>
              <a:pathLst>
                <a:path w="3115094" h="494459">
                  <a:moveTo>
                    <a:pt x="0" y="0"/>
                  </a:moveTo>
                  <a:lnTo>
                    <a:pt x="3115094" y="0"/>
                  </a:lnTo>
                  <a:lnTo>
                    <a:pt x="3115094" y="494459"/>
                  </a:lnTo>
                  <a:lnTo>
                    <a:pt x="0" y="4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E66641E4-F403-2F9E-264E-8D588806ABF8}"/>
                </a:ext>
              </a:extLst>
            </p:cNvPr>
            <p:cNvSpPr/>
            <p:nvPr/>
          </p:nvSpPr>
          <p:spPr>
            <a:xfrm rot="-5400000">
              <a:off x="8304388" y="1784181"/>
              <a:ext cx="2407468" cy="494459"/>
            </a:xfrm>
            <a:custGeom>
              <a:avLst/>
              <a:gdLst/>
              <a:ahLst/>
              <a:cxnLst/>
              <a:rect l="l" t="t" r="r" b="b"/>
              <a:pathLst>
                <a:path w="2407468" h="494459">
                  <a:moveTo>
                    <a:pt x="0" y="0"/>
                  </a:moveTo>
                  <a:lnTo>
                    <a:pt x="2407468" y="0"/>
                  </a:lnTo>
                  <a:lnTo>
                    <a:pt x="2407468" y="494460"/>
                  </a:lnTo>
                  <a:lnTo>
                    <a:pt x="0" y="494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89A9742E-9DBB-CB72-7840-8732A35B4E6A}"/>
                </a:ext>
              </a:extLst>
            </p:cNvPr>
            <p:cNvSpPr/>
            <p:nvPr/>
          </p:nvSpPr>
          <p:spPr>
            <a:xfrm>
              <a:off x="8846434" y="3055126"/>
              <a:ext cx="828917" cy="461375"/>
            </a:xfrm>
            <a:custGeom>
              <a:avLst/>
              <a:gdLst/>
              <a:ahLst/>
              <a:cxnLst/>
              <a:rect l="l" t="t" r="r" b="b"/>
              <a:pathLst>
                <a:path w="828917" h="461375">
                  <a:moveTo>
                    <a:pt x="0" y="0"/>
                  </a:moveTo>
                  <a:lnTo>
                    <a:pt x="828917" y="0"/>
                  </a:lnTo>
                  <a:lnTo>
                    <a:pt x="828917" y="461376"/>
                  </a:lnTo>
                  <a:lnTo>
                    <a:pt x="0" y="461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C3EEC55A-14A7-93FA-D162-A1059BECCB5D}"/>
                </a:ext>
              </a:extLst>
            </p:cNvPr>
            <p:cNvSpPr/>
            <p:nvPr/>
          </p:nvSpPr>
          <p:spPr>
            <a:xfrm>
              <a:off x="9060580" y="3014608"/>
              <a:ext cx="828917" cy="716040"/>
            </a:xfrm>
            <a:custGeom>
              <a:avLst/>
              <a:gdLst/>
              <a:ahLst/>
              <a:cxnLst/>
              <a:rect l="l" t="t" r="r" b="b"/>
              <a:pathLst>
                <a:path w="828917" h="716040">
                  <a:moveTo>
                    <a:pt x="0" y="0"/>
                  </a:moveTo>
                  <a:lnTo>
                    <a:pt x="828917" y="0"/>
                  </a:lnTo>
                  <a:lnTo>
                    <a:pt x="828917" y="716040"/>
                  </a:lnTo>
                  <a:lnTo>
                    <a:pt x="0" y="71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C642A52C-1A58-39AD-2EA5-F3E4D772FCBF}"/>
                </a:ext>
              </a:extLst>
            </p:cNvPr>
            <p:cNvSpPr/>
            <p:nvPr/>
          </p:nvSpPr>
          <p:spPr>
            <a:xfrm>
              <a:off x="8100283" y="2879005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60" y="0"/>
                  </a:lnTo>
                  <a:lnTo>
                    <a:pt x="313960" y="271206"/>
                  </a:lnTo>
                  <a:lnTo>
                    <a:pt x="0" y="27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1A6DB771-F4F9-75A8-FFA1-26298F67F5EE}"/>
                </a:ext>
              </a:extLst>
            </p:cNvPr>
            <p:cNvSpPr/>
            <p:nvPr/>
          </p:nvSpPr>
          <p:spPr>
            <a:xfrm>
              <a:off x="8159173" y="2833499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60" y="0"/>
                  </a:lnTo>
                  <a:lnTo>
                    <a:pt x="313960" y="271206"/>
                  </a:lnTo>
                  <a:lnTo>
                    <a:pt x="0" y="27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4CF8AAEC-A3EE-5CFC-B423-8A9C282D40AF}"/>
                </a:ext>
              </a:extLst>
            </p:cNvPr>
            <p:cNvSpPr/>
            <p:nvPr/>
          </p:nvSpPr>
          <p:spPr>
            <a:xfrm>
              <a:off x="7943304" y="3063705"/>
              <a:ext cx="313960" cy="271206"/>
            </a:xfrm>
            <a:custGeom>
              <a:avLst/>
              <a:gdLst/>
              <a:ahLst/>
              <a:cxnLst/>
              <a:rect l="l" t="t" r="r" b="b"/>
              <a:pathLst>
                <a:path w="313960" h="271206">
                  <a:moveTo>
                    <a:pt x="0" y="0"/>
                  </a:moveTo>
                  <a:lnTo>
                    <a:pt x="313959" y="0"/>
                  </a:lnTo>
                  <a:lnTo>
                    <a:pt x="313959" y="271207"/>
                  </a:lnTo>
                  <a:lnTo>
                    <a:pt x="0" y="27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83E97152-23B2-C9BA-68D9-56322F079087}"/>
                </a:ext>
              </a:extLst>
            </p:cNvPr>
            <p:cNvSpPr/>
            <p:nvPr/>
          </p:nvSpPr>
          <p:spPr>
            <a:xfrm>
              <a:off x="6912376" y="1375518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CD9B1E2F-C254-6376-FB1E-87CB5585B699}"/>
                </a:ext>
              </a:extLst>
            </p:cNvPr>
            <p:cNvSpPr/>
            <p:nvPr/>
          </p:nvSpPr>
          <p:spPr>
            <a:xfrm>
              <a:off x="6842967" y="177281"/>
              <a:ext cx="138818" cy="839146"/>
            </a:xfrm>
            <a:custGeom>
              <a:avLst/>
              <a:gdLst/>
              <a:ahLst/>
              <a:cxnLst/>
              <a:rect l="l" t="t" r="r" b="b"/>
              <a:pathLst>
                <a:path w="138818" h="839146">
                  <a:moveTo>
                    <a:pt x="0" y="0"/>
                  </a:moveTo>
                  <a:lnTo>
                    <a:pt x="138817" y="0"/>
                  </a:lnTo>
                  <a:lnTo>
                    <a:pt x="138817" y="839146"/>
                  </a:lnTo>
                  <a:lnTo>
                    <a:pt x="0" y="839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5AC8C2A4-9FEE-3636-9B6E-E99F660F84D7}"/>
                </a:ext>
              </a:extLst>
            </p:cNvPr>
            <p:cNvSpPr/>
            <p:nvPr/>
          </p:nvSpPr>
          <p:spPr>
            <a:xfrm rot="5400000">
              <a:off x="8370051" y="6539874"/>
              <a:ext cx="337235" cy="737078"/>
            </a:xfrm>
            <a:custGeom>
              <a:avLst/>
              <a:gdLst/>
              <a:ahLst/>
              <a:cxnLst/>
              <a:rect l="l" t="t" r="r" b="b"/>
              <a:pathLst>
                <a:path w="337235" h="737078">
                  <a:moveTo>
                    <a:pt x="0" y="0"/>
                  </a:moveTo>
                  <a:lnTo>
                    <a:pt x="337235" y="0"/>
                  </a:lnTo>
                  <a:lnTo>
                    <a:pt x="337235" y="737079"/>
                  </a:lnTo>
                  <a:lnTo>
                    <a:pt x="0" y="737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1B801FEC-52E6-8E5F-8E05-A714CCC5338D}"/>
                </a:ext>
              </a:extLst>
            </p:cNvPr>
            <p:cNvSpPr/>
            <p:nvPr/>
          </p:nvSpPr>
          <p:spPr>
            <a:xfrm rot="5400000">
              <a:off x="10146958" y="5972088"/>
              <a:ext cx="248967" cy="1822584"/>
            </a:xfrm>
            <a:custGeom>
              <a:avLst/>
              <a:gdLst/>
              <a:ahLst/>
              <a:cxnLst/>
              <a:rect l="l" t="t" r="r" b="b"/>
              <a:pathLst>
                <a:path w="248967" h="1822584">
                  <a:moveTo>
                    <a:pt x="0" y="0"/>
                  </a:moveTo>
                  <a:lnTo>
                    <a:pt x="248967" y="0"/>
                  </a:lnTo>
                  <a:lnTo>
                    <a:pt x="248967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8A3EBF02-66BC-D780-4F32-D907F100C29E}"/>
                </a:ext>
              </a:extLst>
            </p:cNvPr>
            <p:cNvSpPr/>
            <p:nvPr/>
          </p:nvSpPr>
          <p:spPr>
            <a:xfrm rot="5400000">
              <a:off x="10159616" y="5997122"/>
              <a:ext cx="77651" cy="1822584"/>
            </a:xfrm>
            <a:custGeom>
              <a:avLst/>
              <a:gdLst/>
              <a:ahLst/>
              <a:cxnLst/>
              <a:rect l="l" t="t" r="r" b="b"/>
              <a:pathLst>
                <a:path w="77651" h="1822584">
                  <a:moveTo>
                    <a:pt x="0" y="0"/>
                  </a:moveTo>
                  <a:lnTo>
                    <a:pt x="77650" y="0"/>
                  </a:lnTo>
                  <a:lnTo>
                    <a:pt x="77650" y="1822584"/>
                  </a:lnTo>
                  <a:lnTo>
                    <a:pt x="0" y="1822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837A3E6F-A483-341A-872D-D557F4230997}"/>
                </a:ext>
              </a:extLst>
            </p:cNvPr>
            <p:cNvSpPr/>
            <p:nvPr/>
          </p:nvSpPr>
          <p:spPr>
            <a:xfrm rot="5400000">
              <a:off x="6566907" y="7432094"/>
              <a:ext cx="248968" cy="2179003"/>
            </a:xfrm>
            <a:custGeom>
              <a:avLst/>
              <a:gdLst/>
              <a:ahLst/>
              <a:cxnLst/>
              <a:rect l="l" t="t" r="r" b="b"/>
              <a:pathLst>
                <a:path w="248967" h="2240168">
                  <a:moveTo>
                    <a:pt x="0" y="0"/>
                  </a:moveTo>
                  <a:lnTo>
                    <a:pt x="248968" y="0"/>
                  </a:lnTo>
                  <a:lnTo>
                    <a:pt x="248968" y="2240168"/>
                  </a:lnTo>
                  <a:lnTo>
                    <a:pt x="0" y="224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s-CO" sz="2035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CEAF7393-7630-B583-1100-EA10E22C3D1E}"/>
                </a:ext>
              </a:extLst>
            </p:cNvPr>
            <p:cNvSpPr/>
            <p:nvPr/>
          </p:nvSpPr>
          <p:spPr>
            <a:xfrm rot="5400000">
              <a:off x="4121429" y="7471361"/>
              <a:ext cx="248967" cy="2009962"/>
            </a:xfrm>
            <a:custGeom>
              <a:avLst/>
              <a:gdLst/>
              <a:ahLst/>
              <a:cxnLst/>
              <a:rect l="l" t="t" r="r" b="b"/>
              <a:pathLst>
                <a:path w="248967" h="2009962">
                  <a:moveTo>
                    <a:pt x="0" y="0"/>
                  </a:moveTo>
                  <a:lnTo>
                    <a:pt x="248967" y="0"/>
                  </a:lnTo>
                  <a:lnTo>
                    <a:pt x="248967" y="2009961"/>
                  </a:lnTo>
                  <a:lnTo>
                    <a:pt x="0" y="2009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9F5A007B-545A-2F4A-C782-990C3DD077B1}"/>
                </a:ext>
              </a:extLst>
            </p:cNvPr>
            <p:cNvSpPr/>
            <p:nvPr/>
          </p:nvSpPr>
          <p:spPr>
            <a:xfrm rot="5400000">
              <a:off x="10649354" y="12572773"/>
              <a:ext cx="248967" cy="2036973"/>
            </a:xfrm>
            <a:custGeom>
              <a:avLst/>
              <a:gdLst/>
              <a:ahLst/>
              <a:cxnLst/>
              <a:rect l="l" t="t" r="r" b="b"/>
              <a:pathLst>
                <a:path w="248967" h="2036973">
                  <a:moveTo>
                    <a:pt x="0" y="0"/>
                  </a:moveTo>
                  <a:lnTo>
                    <a:pt x="248968" y="0"/>
                  </a:lnTo>
                  <a:lnTo>
                    <a:pt x="248968" y="2036972"/>
                  </a:lnTo>
                  <a:lnTo>
                    <a:pt x="0" y="2036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076BA9A3-5FD4-1D26-2337-34A7CAFE0DCE}"/>
                </a:ext>
              </a:extLst>
            </p:cNvPr>
            <p:cNvSpPr/>
            <p:nvPr/>
          </p:nvSpPr>
          <p:spPr>
            <a:xfrm rot="5400000">
              <a:off x="8920667" y="13131689"/>
              <a:ext cx="168640" cy="785277"/>
            </a:xfrm>
            <a:custGeom>
              <a:avLst/>
              <a:gdLst/>
              <a:ahLst/>
              <a:cxnLst/>
              <a:rect l="l" t="t" r="r" b="b"/>
              <a:pathLst>
                <a:path w="168640" h="785277">
                  <a:moveTo>
                    <a:pt x="0" y="0"/>
                  </a:moveTo>
                  <a:lnTo>
                    <a:pt x="168639" y="0"/>
                  </a:lnTo>
                  <a:lnTo>
                    <a:pt x="168639" y="785276"/>
                  </a:lnTo>
                  <a:lnTo>
                    <a:pt x="0" y="78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6" name="TextBox 106">
              <a:extLst>
                <a:ext uri="{FF2B5EF4-FFF2-40B4-BE49-F238E27FC236}">
                  <a16:creationId xmlns:a16="http://schemas.microsoft.com/office/drawing/2014/main" id="{E5FF2BEF-2943-0B21-AD6D-D0D123E3485C}"/>
                </a:ext>
              </a:extLst>
            </p:cNvPr>
            <p:cNvSpPr txBox="1"/>
            <p:nvPr/>
          </p:nvSpPr>
          <p:spPr>
            <a:xfrm>
              <a:off x="11595448" y="12968692"/>
              <a:ext cx="3298374" cy="1602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86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En </a:t>
              </a:r>
              <a:r>
                <a:rPr lang="en-US" sz="3633" b="1" spc="-78" err="1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los</a:t>
              </a: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 pies:</a:t>
              </a:r>
            </a:p>
            <a:p>
              <a:pPr>
                <a:lnSpc>
                  <a:spcPts val="4070"/>
                </a:lnSpc>
              </a:pPr>
              <a:r>
                <a:rPr lang="es-MX" sz="2907" spc="-64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¿Cuál sería un primer paso realista?</a:t>
              </a: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  <a:p>
              <a:pPr>
                <a:lnSpc>
                  <a:spcPts val="3999"/>
                </a:lnSpc>
              </a:pP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7" name="TextBox 107">
              <a:extLst>
                <a:ext uri="{FF2B5EF4-FFF2-40B4-BE49-F238E27FC236}">
                  <a16:creationId xmlns:a16="http://schemas.microsoft.com/office/drawing/2014/main" id="{45E23041-275D-DE88-49F7-C368BEEDA51F}"/>
                </a:ext>
              </a:extLst>
            </p:cNvPr>
            <p:cNvSpPr txBox="1"/>
            <p:nvPr/>
          </p:nvSpPr>
          <p:spPr>
            <a:xfrm>
              <a:off x="11792324" y="7539466"/>
              <a:ext cx="3771446" cy="1056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60"/>
                </a:lnSpc>
              </a:pP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En </a:t>
              </a:r>
              <a:r>
                <a:rPr lang="en-US" sz="3633" b="1" spc="-78" err="1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el</a:t>
              </a: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3633" b="1" spc="-78" err="1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corazón</a:t>
              </a:r>
              <a:r>
                <a:rPr lang="en-US" sz="3633" b="1" spc="-78">
                  <a:solidFill>
                    <a:srgbClr val="1E1E1E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: </a:t>
              </a:r>
            </a:p>
            <a:p>
              <a:pPr>
                <a:lnSpc>
                  <a:spcPts val="3489"/>
                </a:lnSpc>
              </a:pPr>
              <a:r>
                <a:rPr lang="es-MX" sz="2907" spc="-64">
                  <a:solidFill>
                    <a:srgbClr val="1E1E1E"/>
                  </a:solidFill>
                  <a:latin typeface="Montserrat" panose="00000500000000000000" pitchFamily="2" charset="0"/>
                  <a:ea typeface="Canva Sans"/>
                  <a:cs typeface="Canva Sans"/>
                  <a:sym typeface="Canva Sans"/>
                </a:rPr>
                <a:t>¿Qué me motivaría a involucrarme más?</a:t>
              </a:r>
              <a:endPara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08" name="AutoShape 108">
              <a:extLst>
                <a:ext uri="{FF2B5EF4-FFF2-40B4-BE49-F238E27FC236}">
                  <a16:creationId xmlns:a16="http://schemas.microsoft.com/office/drawing/2014/main" id="{117F1751-6ADF-6C82-A15B-5DB4B6C3908D}"/>
                </a:ext>
              </a:extLst>
            </p:cNvPr>
            <p:cNvSpPr/>
            <p:nvPr/>
          </p:nvSpPr>
          <p:spPr>
            <a:xfrm>
              <a:off x="2824958" y="622254"/>
              <a:ext cx="45062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09" name="AutoShape 109">
              <a:extLst>
                <a:ext uri="{FF2B5EF4-FFF2-40B4-BE49-F238E27FC236}">
                  <a16:creationId xmlns:a16="http://schemas.microsoft.com/office/drawing/2014/main" id="{610F7326-519C-7A53-3B48-C063AE5EFCB9}"/>
                </a:ext>
              </a:extLst>
            </p:cNvPr>
            <p:cNvSpPr/>
            <p:nvPr/>
          </p:nvSpPr>
          <p:spPr>
            <a:xfrm flipH="1">
              <a:off x="7318530" y="596854"/>
              <a:ext cx="0" cy="377744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0" name="AutoShape 110">
              <a:extLst>
                <a:ext uri="{FF2B5EF4-FFF2-40B4-BE49-F238E27FC236}">
                  <a16:creationId xmlns:a16="http://schemas.microsoft.com/office/drawing/2014/main" id="{894CBAF3-7A53-27CA-2399-3C7ED16FE7BA}"/>
                </a:ext>
              </a:extLst>
            </p:cNvPr>
            <p:cNvSpPr/>
            <p:nvPr/>
          </p:nvSpPr>
          <p:spPr>
            <a:xfrm flipV="1">
              <a:off x="11948914" y="3137736"/>
              <a:ext cx="1891110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1" name="AutoShape 111">
              <a:extLst>
                <a:ext uri="{FF2B5EF4-FFF2-40B4-BE49-F238E27FC236}">
                  <a16:creationId xmlns:a16="http://schemas.microsoft.com/office/drawing/2014/main" id="{287E0E4B-B69F-5D64-6B91-ED1E06663A78}"/>
                </a:ext>
              </a:extLst>
            </p:cNvPr>
            <p:cNvSpPr/>
            <p:nvPr/>
          </p:nvSpPr>
          <p:spPr>
            <a:xfrm>
              <a:off x="3240932" y="8012809"/>
              <a:ext cx="3947969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2" name="AutoShape 112">
              <a:extLst>
                <a:ext uri="{FF2B5EF4-FFF2-40B4-BE49-F238E27FC236}">
                  <a16:creationId xmlns:a16="http://schemas.microsoft.com/office/drawing/2014/main" id="{2D32209C-58DC-3466-7360-EC2642555CB6}"/>
                </a:ext>
              </a:extLst>
            </p:cNvPr>
            <p:cNvSpPr/>
            <p:nvPr/>
          </p:nvSpPr>
          <p:spPr>
            <a:xfrm>
              <a:off x="7781367" y="6826891"/>
              <a:ext cx="4390454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3" name="AutoShape 113">
              <a:extLst>
                <a:ext uri="{FF2B5EF4-FFF2-40B4-BE49-F238E27FC236}">
                  <a16:creationId xmlns:a16="http://schemas.microsoft.com/office/drawing/2014/main" id="{1D31CCB1-229B-E7A0-63BA-2F38A4BAA328}"/>
                </a:ext>
              </a:extLst>
            </p:cNvPr>
            <p:cNvSpPr/>
            <p:nvPr/>
          </p:nvSpPr>
          <p:spPr>
            <a:xfrm>
              <a:off x="12146421" y="6826891"/>
              <a:ext cx="0" cy="447672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4" name="AutoShape 114">
              <a:extLst>
                <a:ext uri="{FF2B5EF4-FFF2-40B4-BE49-F238E27FC236}">
                  <a16:creationId xmlns:a16="http://schemas.microsoft.com/office/drawing/2014/main" id="{902EE197-7EDE-65E7-7D1B-6E83A39475B2}"/>
                </a:ext>
              </a:extLst>
            </p:cNvPr>
            <p:cNvSpPr/>
            <p:nvPr/>
          </p:nvSpPr>
          <p:spPr>
            <a:xfrm>
              <a:off x="8659150" y="13708253"/>
              <a:ext cx="2450583" cy="749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5" name="AutoShape 115">
              <a:extLst>
                <a:ext uri="{FF2B5EF4-FFF2-40B4-BE49-F238E27FC236}">
                  <a16:creationId xmlns:a16="http://schemas.microsoft.com/office/drawing/2014/main" id="{0E40B576-823F-4394-D9E3-B6A3443693EA}"/>
                </a:ext>
              </a:extLst>
            </p:cNvPr>
            <p:cNvSpPr/>
            <p:nvPr/>
          </p:nvSpPr>
          <p:spPr>
            <a:xfrm>
              <a:off x="11084333" y="13242045"/>
              <a:ext cx="0" cy="473698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6" name="AutoShape 116">
              <a:extLst>
                <a:ext uri="{FF2B5EF4-FFF2-40B4-BE49-F238E27FC236}">
                  <a16:creationId xmlns:a16="http://schemas.microsoft.com/office/drawing/2014/main" id="{4208093F-9658-3F36-0934-DBEB4300717C}"/>
                </a:ext>
              </a:extLst>
            </p:cNvPr>
            <p:cNvSpPr/>
            <p:nvPr/>
          </p:nvSpPr>
          <p:spPr>
            <a:xfrm>
              <a:off x="11084333" y="13267445"/>
              <a:ext cx="473072" cy="0"/>
            </a:xfrm>
            <a:prstGeom prst="line">
              <a:avLst/>
            </a:prstGeom>
            <a:ln w="50800" cap="flat">
              <a:solidFill>
                <a:srgbClr val="3C6A3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8947116C-C3A9-B534-695F-C0E394DFEF44}"/>
                </a:ext>
              </a:extLst>
            </p:cNvPr>
            <p:cNvSpPr/>
            <p:nvPr/>
          </p:nvSpPr>
          <p:spPr>
            <a:xfrm>
              <a:off x="3593167" y="0"/>
              <a:ext cx="3388617" cy="494459"/>
            </a:xfrm>
            <a:custGeom>
              <a:avLst/>
              <a:gdLst/>
              <a:ahLst/>
              <a:cxnLst/>
              <a:rect l="l" t="t" r="r" b="b"/>
              <a:pathLst>
                <a:path w="3388617" h="494459">
                  <a:moveTo>
                    <a:pt x="0" y="0"/>
                  </a:moveTo>
                  <a:lnTo>
                    <a:pt x="3388617" y="0"/>
                  </a:lnTo>
                  <a:lnTo>
                    <a:pt x="3388617" y="494459"/>
                  </a:lnTo>
                  <a:lnTo>
                    <a:pt x="0" y="4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</p:grpSp>
      <p:sp>
        <p:nvSpPr>
          <p:cNvPr id="120" name="Google Shape;63;p13">
            <a:extLst>
              <a:ext uri="{FF2B5EF4-FFF2-40B4-BE49-F238E27FC236}">
                <a16:creationId xmlns:a16="http://schemas.microsoft.com/office/drawing/2014/main" id="{BE8793B6-4FC8-D918-74CA-6E65359D9131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121" name="Imagen 120" descr="Texto&#10;&#10;El contenido generado por IA puede ser incorrecto.">
            <a:extLst>
              <a:ext uri="{FF2B5EF4-FFF2-40B4-BE49-F238E27FC236}">
                <a16:creationId xmlns:a16="http://schemas.microsoft.com/office/drawing/2014/main" id="{E9ACD5F7-888F-E387-DCE8-ABB861A1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id="{ED846677-746B-2B47-5128-113CA0F1A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31DE1389-AB51-1E82-1249-F376991A0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4E45D2B6-1E3D-2AB3-F69D-E927D3913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125" name="Imagen 12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455F7CF-8F82-CC5F-A120-CC9AD55FC9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5" name="Google Shape;63;p13">
            <a:extLst>
              <a:ext uri="{FF2B5EF4-FFF2-40B4-BE49-F238E27FC236}">
                <a16:creationId xmlns:a16="http://schemas.microsoft.com/office/drawing/2014/main" id="{98224D34-1C49-2810-7323-2908E09DC17C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  <p:sp>
        <p:nvSpPr>
          <p:cNvPr id="6" name="TextBox 58">
            <a:extLst>
              <a:ext uri="{FF2B5EF4-FFF2-40B4-BE49-F238E27FC236}">
                <a16:creationId xmlns:a16="http://schemas.microsoft.com/office/drawing/2014/main" id="{4E7287E0-0390-B62E-3E68-B1CC89C71266}"/>
              </a:ext>
            </a:extLst>
          </p:cNvPr>
          <p:cNvSpPr txBox="1"/>
          <p:nvPr/>
        </p:nvSpPr>
        <p:spPr>
          <a:xfrm>
            <a:off x="6349318" y="4120488"/>
            <a:ext cx="5243543" cy="2672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86"/>
              </a:lnSpc>
            </a:pPr>
            <a:r>
              <a:rPr lang="en-US" sz="3633" b="1" spc="-78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En la cabeza: </a:t>
            </a:r>
          </a:p>
          <a:p>
            <a:pPr>
              <a:lnSpc>
                <a:spcPts val="4070"/>
              </a:lnSpc>
            </a:pP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¿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Cómo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podemos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cambiar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la forma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en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que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pensamos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sobre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este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problema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?</a:t>
            </a:r>
          </a:p>
          <a:p>
            <a:pPr algn="r">
              <a:lnSpc>
                <a:spcPts val="3676"/>
              </a:lnSpc>
            </a:pPr>
            <a:endParaRPr lang="en-US" sz="2907" spc="-64">
              <a:solidFill>
                <a:srgbClr val="1E1E1E"/>
              </a:solidFill>
              <a:latin typeface="Montserrat" panose="00000500000000000000" pitchFamily="2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B04B4145-9908-CB35-EC2C-C66874FA0129}"/>
              </a:ext>
            </a:extLst>
          </p:cNvPr>
          <p:cNvSpPr txBox="1"/>
          <p:nvPr/>
        </p:nvSpPr>
        <p:spPr>
          <a:xfrm>
            <a:off x="24408680" y="9294658"/>
            <a:ext cx="4926662" cy="2339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0"/>
              </a:lnSpc>
            </a:pPr>
            <a:r>
              <a:rPr lang="en-US" sz="3633" b="1" spc="-78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En las manos:</a:t>
            </a:r>
          </a:p>
          <a:p>
            <a:pPr>
              <a:lnSpc>
                <a:spcPts val="3489"/>
              </a:lnSpc>
            </a:pP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¿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Qué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herramientas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,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recursos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o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colaboraciones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necesitamos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para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implementar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la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solución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?</a:t>
            </a: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B55A7EF9-E6B1-F9AC-3E0A-37DEFDA478DD}"/>
              </a:ext>
            </a:extLst>
          </p:cNvPr>
          <p:cNvSpPr txBox="1"/>
          <p:nvPr/>
        </p:nvSpPr>
        <p:spPr>
          <a:xfrm>
            <a:off x="7698454" y="14123258"/>
            <a:ext cx="5560046" cy="375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6"/>
              </a:lnSpc>
            </a:pPr>
            <a:r>
              <a:rPr lang="en-US" sz="3633" b="1" spc="-78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En </a:t>
            </a:r>
            <a:r>
              <a:rPr lang="en-US" sz="3633" b="1" spc="-78" err="1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el</a:t>
            </a:r>
            <a:r>
              <a:rPr lang="en-US" sz="3633" b="1" spc="-78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33" b="1" spc="-78" err="1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estómago</a:t>
            </a:r>
            <a:r>
              <a:rPr lang="en-US" sz="3633" b="1" spc="-78">
                <a:solidFill>
                  <a:srgbClr val="1E1E1E"/>
                </a:solidFill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:</a:t>
            </a:r>
            <a:r>
              <a:rPr lang="en-US" sz="3633" spc="-78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</a:p>
          <a:p>
            <a:pPr>
              <a:lnSpc>
                <a:spcPts val="4070"/>
              </a:lnSpc>
            </a:pP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¿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Cuál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es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el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aspecto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más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urgente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que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debemos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resolver para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generar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el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 mayor </a:t>
            </a:r>
            <a:r>
              <a:rPr lang="en-US" sz="2907" spc="-64" err="1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impacto</a:t>
            </a:r>
            <a:r>
              <a:rPr lang="en-US" sz="2907" spc="-64">
                <a:solidFill>
                  <a:srgbClr val="1E1E1E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?</a:t>
            </a:r>
          </a:p>
          <a:p>
            <a:pPr>
              <a:lnSpc>
                <a:spcPts val="4288"/>
              </a:lnSpc>
            </a:pPr>
            <a:endParaRPr lang="en-US" sz="2907" spc="-64">
              <a:solidFill>
                <a:srgbClr val="1E1E1E"/>
              </a:solidFill>
              <a:latin typeface="Montserrat" panose="00000500000000000000" pitchFamily="2" charset="0"/>
              <a:ea typeface="Canva Sans"/>
              <a:cs typeface="Canva Sans"/>
              <a:sym typeface="Canva Sans"/>
            </a:endParaRPr>
          </a:p>
          <a:p>
            <a:pPr>
              <a:lnSpc>
                <a:spcPts val="3676"/>
              </a:lnSpc>
            </a:pPr>
            <a:endParaRPr lang="en-US" sz="2907" spc="-64">
              <a:solidFill>
                <a:srgbClr val="1E1E1E"/>
              </a:solidFill>
              <a:latin typeface="Montserrat" panose="00000500000000000000" pitchFamily="2" charset="0"/>
              <a:ea typeface="Canva Sans"/>
              <a:cs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126751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6901" y="5919266"/>
            <a:ext cx="11983605" cy="12150677"/>
          </a:xfrm>
          <a:custGeom>
            <a:avLst/>
            <a:gdLst/>
            <a:ahLst/>
            <a:cxnLst/>
            <a:rect l="l" t="t" r="r" b="b"/>
            <a:pathLst>
              <a:path w="8243782" h="8358714">
                <a:moveTo>
                  <a:pt x="0" y="0"/>
                </a:moveTo>
                <a:lnTo>
                  <a:pt x="8243782" y="0"/>
                </a:lnTo>
                <a:lnTo>
                  <a:pt x="8243782" y="8358714"/>
                </a:lnTo>
                <a:lnTo>
                  <a:pt x="0" y="835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3732" y="7582989"/>
            <a:ext cx="9842151" cy="757157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5232"/>
              </a:lnSpc>
            </a:pP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Redes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sociales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(Facebook, WhatsApp, Instagram)</a:t>
            </a:r>
          </a:p>
          <a:p>
            <a:pPr algn="ctr">
              <a:lnSpc>
                <a:spcPts val="5232"/>
              </a:lnSpc>
            </a:pP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Radio local</a:t>
            </a:r>
          </a:p>
          <a:p>
            <a:pPr algn="ctr">
              <a:lnSpc>
                <a:spcPts val="5232"/>
              </a:lnSpc>
            </a:pP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Televisión</a:t>
            </a:r>
          </a:p>
          <a:p>
            <a:pPr algn="ctr">
              <a:lnSpc>
                <a:spcPts val="5232"/>
              </a:lnSpc>
            </a:pP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Carteles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en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el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barrio</a:t>
            </a:r>
          </a:p>
          <a:p>
            <a:pPr algn="ctr">
              <a:lnSpc>
                <a:spcPts val="5232"/>
              </a:lnSpc>
            </a:pP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Líderes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comunitarios</a:t>
            </a:r>
            <a:endParaRPr lang="en-US" sz="436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232"/>
              </a:lnSpc>
            </a:pP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Reuniones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presenciales</a:t>
            </a:r>
            <a:endParaRPr lang="en-US" sz="436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232"/>
              </a:lnSpc>
            </a:pP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Correo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electrónico</a:t>
            </a:r>
            <a:endParaRPr lang="en-US" sz="436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232"/>
              </a:lnSpc>
            </a:pP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Plataformas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digitales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/ apps</a:t>
            </a:r>
          </a:p>
          <a:p>
            <a:pPr algn="ctr">
              <a:lnSpc>
                <a:spcPts val="5232"/>
              </a:lnSpc>
            </a:pP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Llamadas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o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mensajes</a:t>
            </a: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de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texto</a:t>
            </a:r>
            <a:endParaRPr lang="en-US" sz="436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232"/>
              </a:lnSpc>
            </a:pPr>
            <a:r>
              <a:rPr lang="en-US" sz="436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Boca a boca / </a:t>
            </a:r>
            <a:r>
              <a:rPr lang="en-US" sz="436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vecinos</a:t>
            </a:r>
            <a:endParaRPr lang="en-US" sz="436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50170" y="20973559"/>
            <a:ext cx="2825891" cy="96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010562" y="21040295"/>
            <a:ext cx="2825891" cy="96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34621" y="2435698"/>
            <a:ext cx="29241945" cy="153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4421" b="1">
                <a:solidFill>
                  <a:srgbClr val="808080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Clasifica del 0 al 5 los medios por los que te informas habitualmente, donde 0 es 'casi nunca' y 5 es 'siempre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27279" y="4054152"/>
            <a:ext cx="8580334" cy="84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6"/>
              </a:lnSpc>
            </a:pPr>
            <a:r>
              <a:rPr lang="en-US" sz="5089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POSIBLES RESPUESTAS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55995" y="1009272"/>
            <a:ext cx="31252558" cy="121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74"/>
              </a:lnSpc>
            </a:pPr>
            <a:r>
              <a:rPr lang="en-US" sz="726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¿</a:t>
            </a:r>
            <a:r>
              <a:rPr lang="en-US" sz="7267" b="1" err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Qué</a:t>
            </a:r>
            <a:r>
              <a:rPr lang="en-US" sz="726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7267" b="1" err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medios</a:t>
            </a:r>
            <a:r>
              <a:rPr lang="en-US" sz="726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en-US" sz="7267" b="1" err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usas</a:t>
            </a:r>
            <a:r>
              <a:rPr lang="en-US" sz="726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 o </a:t>
            </a:r>
            <a:r>
              <a:rPr lang="en-US" sz="7267" b="1" err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prefieres</a:t>
            </a:r>
            <a:r>
              <a:rPr lang="en-US" sz="726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 para </a:t>
            </a:r>
            <a:r>
              <a:rPr lang="en-US" sz="7267" b="1" err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informarte</a:t>
            </a:r>
            <a:r>
              <a:rPr lang="en-US" sz="726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 o </a:t>
            </a:r>
            <a:r>
              <a:rPr lang="en-US" sz="7267" b="1" err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participar</a:t>
            </a:r>
            <a:r>
              <a:rPr lang="en-US" sz="726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?</a:t>
            </a:r>
          </a:p>
        </p:txBody>
      </p:sp>
      <p:sp>
        <p:nvSpPr>
          <p:cNvPr id="27" name="AutoShape 27"/>
          <p:cNvSpPr/>
          <p:nvPr/>
        </p:nvSpPr>
        <p:spPr>
          <a:xfrm flipH="1" flipV="1">
            <a:off x="11281989" y="20448319"/>
            <a:ext cx="23685363" cy="58938"/>
          </a:xfrm>
          <a:prstGeom prst="line">
            <a:avLst/>
          </a:prstGeom>
          <a:ln w="180975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8804124" y="22342125"/>
            <a:ext cx="9175159" cy="66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9"/>
              </a:lnSpc>
            </a:pPr>
            <a:r>
              <a:rPr lang="en-US" sz="3985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Frecuencia de uso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131432" y="21053422"/>
            <a:ext cx="2825891" cy="96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329298" y="21053422"/>
            <a:ext cx="2825891" cy="96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531533" y="21120745"/>
            <a:ext cx="2825891" cy="96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3935876" y="21053422"/>
            <a:ext cx="2825891" cy="96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3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352911" y="19522845"/>
            <a:ext cx="8566099" cy="2529489"/>
            <a:chOff x="0" y="0"/>
            <a:chExt cx="6442016" cy="190226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442016" cy="1902267"/>
            </a:xfrm>
            <a:custGeom>
              <a:avLst/>
              <a:gdLst/>
              <a:ahLst/>
              <a:cxnLst/>
              <a:rect l="l" t="t" r="r" b="b"/>
              <a:pathLst>
                <a:path w="6442016" h="1902267">
                  <a:moveTo>
                    <a:pt x="0" y="0"/>
                  </a:moveTo>
                  <a:lnTo>
                    <a:pt x="6442016" y="0"/>
                  </a:lnTo>
                  <a:lnTo>
                    <a:pt x="6442016" y="1902267"/>
                  </a:lnTo>
                  <a:lnTo>
                    <a:pt x="0" y="19022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6442016" cy="190226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104"/>
                </a:lnSpc>
              </a:pPr>
              <a:r>
                <a:rPr lang="en-US" sz="5086" b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¡ Escribe </a:t>
              </a:r>
              <a:r>
                <a:rPr lang="en-US" sz="5086" b="1" err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tu</a:t>
              </a:r>
              <a:r>
                <a:rPr lang="en-US" sz="5086" b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5086" b="1" err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respuesta</a:t>
              </a:r>
              <a:r>
                <a:rPr lang="en-US" sz="5086" b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5086" b="1" err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en</a:t>
              </a:r>
              <a:r>
                <a:rPr lang="en-US" sz="5086" b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5086" b="1" err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una</a:t>
              </a:r>
              <a:r>
                <a:rPr lang="en-US" sz="5086" b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nota </a:t>
              </a:r>
              <a:r>
                <a:rPr lang="en-US" sz="5086" b="1" err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adhesiva</a:t>
              </a:r>
              <a:r>
                <a:rPr lang="en-US" sz="5086" b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y </a:t>
              </a:r>
              <a:r>
                <a:rPr lang="en-US" sz="5086" b="1" err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ubicala</a:t>
              </a:r>
              <a:r>
                <a:rPr lang="en-US" sz="5086" b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5086" b="1" err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en</a:t>
              </a:r>
              <a:r>
                <a:rPr lang="en-US" sz="5086" b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la </a:t>
              </a:r>
              <a:r>
                <a:rPr lang="en-US" sz="5086" b="1" err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escala</a:t>
              </a:r>
              <a:r>
                <a:rPr lang="en-US" sz="5086" b="1"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!</a:t>
              </a:r>
            </a:p>
          </p:txBody>
        </p:sp>
      </p:grpSp>
      <p:sp>
        <p:nvSpPr>
          <p:cNvPr id="37" name="AutoShape 6"/>
          <p:cNvSpPr/>
          <p:nvPr/>
        </p:nvSpPr>
        <p:spPr>
          <a:xfrm flipV="1">
            <a:off x="16548737" y="6622590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54" name="AutoShape 24"/>
          <p:cNvSpPr/>
          <p:nvPr/>
        </p:nvSpPr>
        <p:spPr>
          <a:xfrm flipV="1">
            <a:off x="20948839" y="6568315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55" name="AutoShape 25"/>
          <p:cNvSpPr/>
          <p:nvPr/>
        </p:nvSpPr>
        <p:spPr>
          <a:xfrm flipV="1">
            <a:off x="25351884" y="6568315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15" name="AutoShape 26"/>
          <p:cNvSpPr/>
          <p:nvPr/>
        </p:nvSpPr>
        <p:spPr>
          <a:xfrm flipV="1">
            <a:off x="29754929" y="6655247"/>
            <a:ext cx="0" cy="13881429"/>
          </a:xfrm>
          <a:prstGeom prst="line">
            <a:avLst/>
          </a:prstGeom>
          <a:ln w="38100" cap="flat">
            <a:solidFill>
              <a:srgbClr val="C9C9C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16" name="AutoShape 27"/>
          <p:cNvSpPr/>
          <p:nvPr/>
        </p:nvSpPr>
        <p:spPr>
          <a:xfrm flipH="1" flipV="1">
            <a:off x="11281989" y="20448319"/>
            <a:ext cx="23685363" cy="58938"/>
          </a:xfrm>
          <a:prstGeom prst="line">
            <a:avLst/>
          </a:prstGeom>
          <a:ln w="180975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15131432" y="21053422"/>
            <a:ext cx="2825891" cy="96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5757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1</a:t>
            </a:r>
          </a:p>
        </p:txBody>
      </p:sp>
      <p:sp>
        <p:nvSpPr>
          <p:cNvPr id="43" name="Google Shape;63;p13">
            <a:extLst>
              <a:ext uri="{FF2B5EF4-FFF2-40B4-BE49-F238E27FC236}">
                <a16:creationId xmlns:a16="http://schemas.microsoft.com/office/drawing/2014/main" id="{6EA36F32-2DE9-4A8F-CCC2-979C451BA7A5}"/>
              </a:ext>
            </a:extLst>
          </p:cNvPr>
          <p:cNvSpPr txBox="1"/>
          <p:nvPr/>
        </p:nvSpPr>
        <p:spPr>
          <a:xfrm>
            <a:off x="5561990" y="23217316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800"/>
              <a:buNone/>
              <a:defRPr sz="2400" b="1"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sz="2000">
                <a:latin typeface="Montserrat" panose="00000500000000000000" pitchFamily="2" charset="0"/>
                <a:sym typeface="Montserrat"/>
              </a:rPr>
              <a:t>Con el apoyo de:</a:t>
            </a:r>
          </a:p>
        </p:txBody>
      </p:sp>
      <p:pic>
        <p:nvPicPr>
          <p:cNvPr id="44" name="Imagen 43" descr="Texto&#10;&#10;El contenido generado por IA puede ser incorrecto.">
            <a:extLst>
              <a:ext uri="{FF2B5EF4-FFF2-40B4-BE49-F238E27FC236}">
                <a16:creationId xmlns:a16="http://schemas.microsoft.com/office/drawing/2014/main" id="{501DAA12-9460-9282-1E37-B04C48454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11" y="23932121"/>
            <a:ext cx="2167789" cy="120148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2E83D34-11E1-1908-56BD-5730C52EC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9" y="23969768"/>
            <a:ext cx="1173942" cy="990166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758FB9A-D8C4-5A07-BAE4-89DAEBD6D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393" y="24045050"/>
            <a:ext cx="2067377" cy="104947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010DDF9C-0B9D-DBB2-1F86-5079880E82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401" y="24152592"/>
            <a:ext cx="2890789" cy="881845"/>
          </a:xfrm>
          <a:prstGeom prst="rect">
            <a:avLst/>
          </a:prstGeom>
        </p:spPr>
      </p:pic>
      <p:pic>
        <p:nvPicPr>
          <p:cNvPr id="48" name="Imagen 47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F58C9D1-1FC6-8D98-5BD3-EE8ECA9FD0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78" t="19315" r="16601" b="61042"/>
          <a:stretch>
            <a:fillRect/>
          </a:stretch>
        </p:blipFill>
        <p:spPr>
          <a:xfrm>
            <a:off x="1751833" y="24071648"/>
            <a:ext cx="2782317" cy="791931"/>
          </a:xfrm>
          <a:prstGeom prst="rect">
            <a:avLst/>
          </a:prstGeom>
        </p:spPr>
      </p:pic>
      <p:sp>
        <p:nvSpPr>
          <p:cNvPr id="63" name="Google Shape;63;p13">
            <a:extLst>
              <a:ext uri="{FF2B5EF4-FFF2-40B4-BE49-F238E27FC236}">
                <a16:creationId xmlns:a16="http://schemas.microsoft.com/office/drawing/2014/main" id="{BEDE70C7-96C1-12AC-2084-569D6F85C599}"/>
              </a:ext>
            </a:extLst>
          </p:cNvPr>
          <p:cNvSpPr txBox="1"/>
          <p:nvPr/>
        </p:nvSpPr>
        <p:spPr>
          <a:xfrm>
            <a:off x="-421430" y="23159875"/>
            <a:ext cx="3840922" cy="7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825" tIns="320825" rIns="320825" bIns="320825" anchor="t" anchorCtr="0">
            <a:noAutofit/>
          </a:bodyPr>
          <a:lstStyle/>
          <a:p>
            <a:pPr algn="ctr">
              <a:buSzPts val="3800"/>
            </a:pPr>
            <a:r>
              <a:rPr lang="es-MX" sz="2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 proyecto de: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 descr="Imagen que contiene Gráfico de burbujas&#10;&#10;El contenido generado por IA puede ser incorrecto.">
            <a:extLst>
              <a:ext uri="{FF2B5EF4-FFF2-40B4-BE49-F238E27FC236}">
                <a16:creationId xmlns:a16="http://schemas.microsoft.com/office/drawing/2014/main" id="{4092F0E9-0A27-C67B-E7C4-D346186EE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4" b="12661"/>
          <a:stretch/>
        </p:blipFill>
        <p:spPr>
          <a:xfrm>
            <a:off x="-147646" y="105454"/>
            <a:ext cx="36147384" cy="250945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63286" y="0"/>
            <a:ext cx="7775375" cy="25199975"/>
          </a:xfrm>
          <a:prstGeom prst="rect">
            <a:avLst/>
          </a:prstGeom>
        </p:spPr>
        <p:txBody>
          <a:bodyPr lIns="78239" tIns="78239" rIns="78239" bIns="78239" rtlCol="0" anchor="ctr"/>
          <a:lstStyle/>
          <a:p>
            <a:pPr algn="ctr">
              <a:lnSpc>
                <a:spcPts val="5139"/>
              </a:lnSpc>
            </a:pPr>
            <a:endParaRPr sz="2035">
              <a:latin typeface="Montserrat" panose="00000500000000000000" pitchFamily="2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8545085" y="5879110"/>
            <a:ext cx="58340" cy="16457304"/>
          </a:xfrm>
          <a:prstGeom prst="line">
            <a:avLst/>
          </a:prstGeom>
          <a:ln w="19050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729600" y="14995793"/>
            <a:ext cx="27792000" cy="59187"/>
          </a:xfrm>
          <a:prstGeom prst="line">
            <a:avLst/>
          </a:prstGeom>
          <a:ln w="19050" cap="rnd">
            <a:solidFill>
              <a:srgbClr val="018B3A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786071" y="15487474"/>
            <a:ext cx="13139683" cy="7060900"/>
            <a:chOff x="0" y="0"/>
            <a:chExt cx="8581263" cy="45453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1263" cy="4545330"/>
            </a:xfrm>
            <a:custGeom>
              <a:avLst/>
              <a:gdLst/>
              <a:ahLst/>
              <a:cxnLst/>
              <a:rect l="l" t="t" r="r" b="b"/>
              <a:pathLst>
                <a:path w="8581263" h="4545330">
                  <a:moveTo>
                    <a:pt x="0" y="210058"/>
                  </a:moveTo>
                  <a:cubicBezTo>
                    <a:pt x="0" y="93980"/>
                    <a:pt x="94488" y="0"/>
                    <a:pt x="210820" y="0"/>
                  </a:cubicBezTo>
                  <a:lnTo>
                    <a:pt x="8370443" y="0"/>
                  </a:lnTo>
                  <a:lnTo>
                    <a:pt x="8370443" y="19050"/>
                  </a:lnTo>
                  <a:lnTo>
                    <a:pt x="8370443" y="0"/>
                  </a:lnTo>
                  <a:cubicBezTo>
                    <a:pt x="8486775" y="0"/>
                    <a:pt x="8581263" y="93980"/>
                    <a:pt x="8581263" y="210058"/>
                  </a:cubicBezTo>
                  <a:lnTo>
                    <a:pt x="8581263" y="4335145"/>
                  </a:lnTo>
                  <a:lnTo>
                    <a:pt x="8562213" y="4335145"/>
                  </a:lnTo>
                  <a:lnTo>
                    <a:pt x="8581263" y="4335145"/>
                  </a:lnTo>
                  <a:cubicBezTo>
                    <a:pt x="8581263" y="4451223"/>
                    <a:pt x="8486775" y="4545203"/>
                    <a:pt x="8370443" y="4545203"/>
                  </a:cubicBezTo>
                  <a:lnTo>
                    <a:pt x="8370443" y="4526153"/>
                  </a:lnTo>
                  <a:lnTo>
                    <a:pt x="8370443" y="4545203"/>
                  </a:lnTo>
                  <a:lnTo>
                    <a:pt x="210820" y="4545203"/>
                  </a:lnTo>
                  <a:lnTo>
                    <a:pt x="210820" y="4526153"/>
                  </a:lnTo>
                  <a:lnTo>
                    <a:pt x="210820" y="4545203"/>
                  </a:lnTo>
                  <a:cubicBezTo>
                    <a:pt x="94488" y="4545330"/>
                    <a:pt x="0" y="4451350"/>
                    <a:pt x="0" y="4335145"/>
                  </a:cubicBezTo>
                  <a:lnTo>
                    <a:pt x="0" y="210058"/>
                  </a:lnTo>
                  <a:lnTo>
                    <a:pt x="19050" y="210058"/>
                  </a:lnTo>
                  <a:lnTo>
                    <a:pt x="0" y="210058"/>
                  </a:lnTo>
                  <a:moveTo>
                    <a:pt x="38100" y="210058"/>
                  </a:moveTo>
                  <a:lnTo>
                    <a:pt x="38100" y="4335145"/>
                  </a:lnTo>
                  <a:lnTo>
                    <a:pt x="19050" y="4335145"/>
                  </a:lnTo>
                  <a:lnTo>
                    <a:pt x="38100" y="4335145"/>
                  </a:lnTo>
                  <a:cubicBezTo>
                    <a:pt x="38100" y="4430014"/>
                    <a:pt x="115443" y="4507103"/>
                    <a:pt x="210820" y="4507103"/>
                  </a:cubicBezTo>
                  <a:lnTo>
                    <a:pt x="8370443" y="4507103"/>
                  </a:lnTo>
                  <a:cubicBezTo>
                    <a:pt x="8465948" y="4507103"/>
                    <a:pt x="8543163" y="4430014"/>
                    <a:pt x="8543163" y="4335145"/>
                  </a:cubicBezTo>
                  <a:lnTo>
                    <a:pt x="8543163" y="210058"/>
                  </a:lnTo>
                  <a:lnTo>
                    <a:pt x="8562213" y="210058"/>
                  </a:lnTo>
                  <a:lnTo>
                    <a:pt x="8543163" y="210058"/>
                  </a:lnTo>
                  <a:cubicBezTo>
                    <a:pt x="8543163" y="115189"/>
                    <a:pt x="8465820" y="38100"/>
                    <a:pt x="8370443" y="38100"/>
                  </a:cubicBezTo>
                  <a:lnTo>
                    <a:pt x="210820" y="38100"/>
                  </a:lnTo>
                  <a:lnTo>
                    <a:pt x="210820" y="19050"/>
                  </a:lnTo>
                  <a:lnTo>
                    <a:pt x="210820" y="38100"/>
                  </a:lnTo>
                  <a:cubicBezTo>
                    <a:pt x="115443" y="38100"/>
                    <a:pt x="38100" y="115189"/>
                    <a:pt x="38100" y="21005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201405" y="15491971"/>
            <a:ext cx="13139683" cy="7060900"/>
            <a:chOff x="0" y="0"/>
            <a:chExt cx="8581263" cy="45453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81263" cy="4545330"/>
            </a:xfrm>
            <a:custGeom>
              <a:avLst/>
              <a:gdLst/>
              <a:ahLst/>
              <a:cxnLst/>
              <a:rect l="l" t="t" r="r" b="b"/>
              <a:pathLst>
                <a:path w="8581263" h="4545330">
                  <a:moveTo>
                    <a:pt x="0" y="210058"/>
                  </a:moveTo>
                  <a:cubicBezTo>
                    <a:pt x="0" y="93980"/>
                    <a:pt x="94488" y="0"/>
                    <a:pt x="210820" y="0"/>
                  </a:cubicBezTo>
                  <a:lnTo>
                    <a:pt x="8370443" y="0"/>
                  </a:lnTo>
                  <a:lnTo>
                    <a:pt x="8370443" y="19050"/>
                  </a:lnTo>
                  <a:lnTo>
                    <a:pt x="8370443" y="0"/>
                  </a:lnTo>
                  <a:cubicBezTo>
                    <a:pt x="8486775" y="0"/>
                    <a:pt x="8581263" y="93980"/>
                    <a:pt x="8581263" y="210058"/>
                  </a:cubicBezTo>
                  <a:lnTo>
                    <a:pt x="8581263" y="4335145"/>
                  </a:lnTo>
                  <a:lnTo>
                    <a:pt x="8562213" y="4335145"/>
                  </a:lnTo>
                  <a:lnTo>
                    <a:pt x="8581263" y="4335145"/>
                  </a:lnTo>
                  <a:cubicBezTo>
                    <a:pt x="8581263" y="4451223"/>
                    <a:pt x="8486775" y="4545203"/>
                    <a:pt x="8370443" y="4545203"/>
                  </a:cubicBezTo>
                  <a:lnTo>
                    <a:pt x="8370443" y="4526153"/>
                  </a:lnTo>
                  <a:lnTo>
                    <a:pt x="8370443" y="4545203"/>
                  </a:lnTo>
                  <a:lnTo>
                    <a:pt x="210820" y="4545203"/>
                  </a:lnTo>
                  <a:lnTo>
                    <a:pt x="210820" y="4526153"/>
                  </a:lnTo>
                  <a:lnTo>
                    <a:pt x="210820" y="4545203"/>
                  </a:lnTo>
                  <a:cubicBezTo>
                    <a:pt x="94488" y="4545330"/>
                    <a:pt x="0" y="4451350"/>
                    <a:pt x="0" y="4335145"/>
                  </a:cubicBezTo>
                  <a:lnTo>
                    <a:pt x="0" y="210058"/>
                  </a:lnTo>
                  <a:lnTo>
                    <a:pt x="19050" y="210058"/>
                  </a:lnTo>
                  <a:lnTo>
                    <a:pt x="0" y="210058"/>
                  </a:lnTo>
                  <a:moveTo>
                    <a:pt x="38100" y="210058"/>
                  </a:moveTo>
                  <a:lnTo>
                    <a:pt x="38100" y="4335145"/>
                  </a:lnTo>
                  <a:lnTo>
                    <a:pt x="19050" y="4335145"/>
                  </a:lnTo>
                  <a:lnTo>
                    <a:pt x="38100" y="4335145"/>
                  </a:lnTo>
                  <a:cubicBezTo>
                    <a:pt x="38100" y="4430014"/>
                    <a:pt x="115443" y="4507103"/>
                    <a:pt x="210820" y="4507103"/>
                  </a:cubicBezTo>
                  <a:lnTo>
                    <a:pt x="8370443" y="4507103"/>
                  </a:lnTo>
                  <a:cubicBezTo>
                    <a:pt x="8465948" y="4507103"/>
                    <a:pt x="8543163" y="4430014"/>
                    <a:pt x="8543163" y="4335145"/>
                  </a:cubicBezTo>
                  <a:lnTo>
                    <a:pt x="8543163" y="210058"/>
                  </a:lnTo>
                  <a:lnTo>
                    <a:pt x="8562213" y="210058"/>
                  </a:lnTo>
                  <a:lnTo>
                    <a:pt x="8543163" y="210058"/>
                  </a:lnTo>
                  <a:cubicBezTo>
                    <a:pt x="8543163" y="115189"/>
                    <a:pt x="8465820" y="38100"/>
                    <a:pt x="8370443" y="38100"/>
                  </a:cubicBezTo>
                  <a:lnTo>
                    <a:pt x="210820" y="38100"/>
                  </a:lnTo>
                  <a:lnTo>
                    <a:pt x="210820" y="19050"/>
                  </a:lnTo>
                  <a:lnTo>
                    <a:pt x="210820" y="38100"/>
                  </a:lnTo>
                  <a:cubicBezTo>
                    <a:pt x="115443" y="38100"/>
                    <a:pt x="38100" y="115189"/>
                    <a:pt x="38100" y="21005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60186" y="7545426"/>
            <a:ext cx="13139683" cy="7060900"/>
            <a:chOff x="0" y="0"/>
            <a:chExt cx="8581263" cy="45453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81263" cy="4545330"/>
            </a:xfrm>
            <a:custGeom>
              <a:avLst/>
              <a:gdLst/>
              <a:ahLst/>
              <a:cxnLst/>
              <a:rect l="l" t="t" r="r" b="b"/>
              <a:pathLst>
                <a:path w="8581263" h="4545330">
                  <a:moveTo>
                    <a:pt x="0" y="210058"/>
                  </a:moveTo>
                  <a:cubicBezTo>
                    <a:pt x="0" y="93980"/>
                    <a:pt x="94488" y="0"/>
                    <a:pt x="210820" y="0"/>
                  </a:cubicBezTo>
                  <a:lnTo>
                    <a:pt x="8370443" y="0"/>
                  </a:lnTo>
                  <a:lnTo>
                    <a:pt x="8370443" y="19050"/>
                  </a:lnTo>
                  <a:lnTo>
                    <a:pt x="8370443" y="0"/>
                  </a:lnTo>
                  <a:cubicBezTo>
                    <a:pt x="8486775" y="0"/>
                    <a:pt x="8581263" y="93980"/>
                    <a:pt x="8581263" y="210058"/>
                  </a:cubicBezTo>
                  <a:lnTo>
                    <a:pt x="8581263" y="4335145"/>
                  </a:lnTo>
                  <a:lnTo>
                    <a:pt x="8562213" y="4335145"/>
                  </a:lnTo>
                  <a:lnTo>
                    <a:pt x="8581263" y="4335145"/>
                  </a:lnTo>
                  <a:cubicBezTo>
                    <a:pt x="8581263" y="4451223"/>
                    <a:pt x="8486775" y="4545203"/>
                    <a:pt x="8370443" y="4545203"/>
                  </a:cubicBezTo>
                  <a:lnTo>
                    <a:pt x="8370443" y="4526153"/>
                  </a:lnTo>
                  <a:lnTo>
                    <a:pt x="8370443" y="4545203"/>
                  </a:lnTo>
                  <a:lnTo>
                    <a:pt x="210820" y="4545203"/>
                  </a:lnTo>
                  <a:lnTo>
                    <a:pt x="210820" y="4526153"/>
                  </a:lnTo>
                  <a:lnTo>
                    <a:pt x="210820" y="4545203"/>
                  </a:lnTo>
                  <a:cubicBezTo>
                    <a:pt x="94488" y="4545330"/>
                    <a:pt x="0" y="4451350"/>
                    <a:pt x="0" y="4335145"/>
                  </a:cubicBezTo>
                  <a:lnTo>
                    <a:pt x="0" y="210058"/>
                  </a:lnTo>
                  <a:lnTo>
                    <a:pt x="19050" y="210058"/>
                  </a:lnTo>
                  <a:lnTo>
                    <a:pt x="0" y="210058"/>
                  </a:lnTo>
                  <a:moveTo>
                    <a:pt x="38100" y="210058"/>
                  </a:moveTo>
                  <a:lnTo>
                    <a:pt x="38100" y="4335145"/>
                  </a:lnTo>
                  <a:lnTo>
                    <a:pt x="19050" y="4335145"/>
                  </a:lnTo>
                  <a:lnTo>
                    <a:pt x="38100" y="4335145"/>
                  </a:lnTo>
                  <a:cubicBezTo>
                    <a:pt x="38100" y="4430014"/>
                    <a:pt x="115443" y="4507103"/>
                    <a:pt x="210820" y="4507103"/>
                  </a:cubicBezTo>
                  <a:lnTo>
                    <a:pt x="8370443" y="4507103"/>
                  </a:lnTo>
                  <a:cubicBezTo>
                    <a:pt x="8465948" y="4507103"/>
                    <a:pt x="8543163" y="4430014"/>
                    <a:pt x="8543163" y="4335145"/>
                  </a:cubicBezTo>
                  <a:lnTo>
                    <a:pt x="8543163" y="210058"/>
                  </a:lnTo>
                  <a:lnTo>
                    <a:pt x="8562213" y="210058"/>
                  </a:lnTo>
                  <a:lnTo>
                    <a:pt x="8543163" y="210058"/>
                  </a:lnTo>
                  <a:cubicBezTo>
                    <a:pt x="8543163" y="115189"/>
                    <a:pt x="8465820" y="38100"/>
                    <a:pt x="8370443" y="38100"/>
                  </a:cubicBezTo>
                  <a:lnTo>
                    <a:pt x="210820" y="38100"/>
                  </a:lnTo>
                  <a:lnTo>
                    <a:pt x="210820" y="19050"/>
                  </a:lnTo>
                  <a:lnTo>
                    <a:pt x="210820" y="38100"/>
                  </a:lnTo>
                  <a:cubicBezTo>
                    <a:pt x="115443" y="38100"/>
                    <a:pt x="38100" y="115189"/>
                    <a:pt x="38100" y="21005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9101766" y="7443004"/>
            <a:ext cx="13139683" cy="7060900"/>
            <a:chOff x="0" y="0"/>
            <a:chExt cx="8581263" cy="45453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581263" cy="4545330"/>
            </a:xfrm>
            <a:custGeom>
              <a:avLst/>
              <a:gdLst/>
              <a:ahLst/>
              <a:cxnLst/>
              <a:rect l="l" t="t" r="r" b="b"/>
              <a:pathLst>
                <a:path w="8581263" h="4545330">
                  <a:moveTo>
                    <a:pt x="0" y="210058"/>
                  </a:moveTo>
                  <a:cubicBezTo>
                    <a:pt x="0" y="93980"/>
                    <a:pt x="94488" y="0"/>
                    <a:pt x="210820" y="0"/>
                  </a:cubicBezTo>
                  <a:lnTo>
                    <a:pt x="8370443" y="0"/>
                  </a:lnTo>
                  <a:lnTo>
                    <a:pt x="8370443" y="19050"/>
                  </a:lnTo>
                  <a:lnTo>
                    <a:pt x="8370443" y="0"/>
                  </a:lnTo>
                  <a:cubicBezTo>
                    <a:pt x="8486775" y="0"/>
                    <a:pt x="8581263" y="93980"/>
                    <a:pt x="8581263" y="210058"/>
                  </a:cubicBezTo>
                  <a:lnTo>
                    <a:pt x="8581263" y="4335145"/>
                  </a:lnTo>
                  <a:lnTo>
                    <a:pt x="8562213" y="4335145"/>
                  </a:lnTo>
                  <a:lnTo>
                    <a:pt x="8581263" y="4335145"/>
                  </a:lnTo>
                  <a:cubicBezTo>
                    <a:pt x="8581263" y="4451223"/>
                    <a:pt x="8486775" y="4545203"/>
                    <a:pt x="8370443" y="4545203"/>
                  </a:cubicBezTo>
                  <a:lnTo>
                    <a:pt x="8370443" y="4526153"/>
                  </a:lnTo>
                  <a:lnTo>
                    <a:pt x="8370443" y="4545203"/>
                  </a:lnTo>
                  <a:lnTo>
                    <a:pt x="210820" y="4545203"/>
                  </a:lnTo>
                  <a:lnTo>
                    <a:pt x="210820" y="4526153"/>
                  </a:lnTo>
                  <a:lnTo>
                    <a:pt x="210820" y="4545203"/>
                  </a:lnTo>
                  <a:cubicBezTo>
                    <a:pt x="94488" y="4545330"/>
                    <a:pt x="0" y="4451350"/>
                    <a:pt x="0" y="4335145"/>
                  </a:cubicBezTo>
                  <a:lnTo>
                    <a:pt x="0" y="210058"/>
                  </a:lnTo>
                  <a:lnTo>
                    <a:pt x="19050" y="210058"/>
                  </a:lnTo>
                  <a:lnTo>
                    <a:pt x="0" y="210058"/>
                  </a:lnTo>
                  <a:moveTo>
                    <a:pt x="38100" y="210058"/>
                  </a:moveTo>
                  <a:lnTo>
                    <a:pt x="38100" y="4335145"/>
                  </a:lnTo>
                  <a:lnTo>
                    <a:pt x="19050" y="4335145"/>
                  </a:lnTo>
                  <a:lnTo>
                    <a:pt x="38100" y="4335145"/>
                  </a:lnTo>
                  <a:cubicBezTo>
                    <a:pt x="38100" y="4430014"/>
                    <a:pt x="115443" y="4507103"/>
                    <a:pt x="210820" y="4507103"/>
                  </a:cubicBezTo>
                  <a:lnTo>
                    <a:pt x="8370443" y="4507103"/>
                  </a:lnTo>
                  <a:cubicBezTo>
                    <a:pt x="8465948" y="4507103"/>
                    <a:pt x="8543163" y="4430014"/>
                    <a:pt x="8543163" y="4335145"/>
                  </a:cubicBezTo>
                  <a:lnTo>
                    <a:pt x="8543163" y="210058"/>
                  </a:lnTo>
                  <a:lnTo>
                    <a:pt x="8562213" y="210058"/>
                  </a:lnTo>
                  <a:lnTo>
                    <a:pt x="8543163" y="210058"/>
                  </a:lnTo>
                  <a:cubicBezTo>
                    <a:pt x="8543163" y="115189"/>
                    <a:pt x="8465820" y="38100"/>
                    <a:pt x="8370443" y="38100"/>
                  </a:cubicBezTo>
                  <a:lnTo>
                    <a:pt x="210820" y="38100"/>
                  </a:lnTo>
                  <a:lnTo>
                    <a:pt x="210820" y="19050"/>
                  </a:lnTo>
                  <a:lnTo>
                    <a:pt x="210820" y="38100"/>
                  </a:lnTo>
                  <a:cubicBezTo>
                    <a:pt x="115443" y="38100"/>
                    <a:pt x="38100" y="115189"/>
                    <a:pt x="38100" y="21005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256376" y="7976449"/>
            <a:ext cx="11145452" cy="1278251"/>
            <a:chOff x="0" y="0"/>
            <a:chExt cx="7278871" cy="8228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78871" cy="822852"/>
            </a:xfrm>
            <a:custGeom>
              <a:avLst/>
              <a:gdLst/>
              <a:ahLst/>
              <a:cxnLst/>
              <a:rect l="l" t="t" r="r" b="b"/>
              <a:pathLst>
                <a:path w="7278871" h="822852">
                  <a:moveTo>
                    <a:pt x="0" y="0"/>
                  </a:moveTo>
                  <a:lnTo>
                    <a:pt x="7278871" y="0"/>
                  </a:lnTo>
                  <a:lnTo>
                    <a:pt x="7278871" y="822852"/>
                  </a:lnTo>
                  <a:lnTo>
                    <a:pt x="0" y="822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7278871" cy="822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50"/>
                </a:lnSpc>
              </a:pPr>
              <a:r>
                <a:rPr lang="es-CO" sz="2541" i="1" noProof="0">
                  <a:latin typeface="Montserrat" panose="00000500000000000000" pitchFamily="2" charset="0"/>
                  <a:ea typeface="Montserrat Italics"/>
                  <a:cs typeface="Montserrat Italics"/>
                  <a:sym typeface="Montserrat Italics"/>
                </a:rPr>
                <a:t>Ideas inspiradoras: creativas pero difíciles de ejecutar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56375" y="16043121"/>
            <a:ext cx="11716359" cy="1154367"/>
            <a:chOff x="0" y="0"/>
            <a:chExt cx="7651720" cy="7431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651720" cy="743104"/>
            </a:xfrm>
            <a:custGeom>
              <a:avLst/>
              <a:gdLst/>
              <a:ahLst/>
              <a:cxnLst/>
              <a:rect l="l" t="t" r="r" b="b"/>
              <a:pathLst>
                <a:path w="7651720" h="743104">
                  <a:moveTo>
                    <a:pt x="0" y="0"/>
                  </a:moveTo>
                  <a:lnTo>
                    <a:pt x="7651720" y="0"/>
                  </a:lnTo>
                  <a:lnTo>
                    <a:pt x="7651720" y="743104"/>
                  </a:lnTo>
                  <a:lnTo>
                    <a:pt x="0" y="7431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7651720" cy="74310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50"/>
                </a:lnSpc>
              </a:pPr>
              <a:r>
                <a:rPr lang="es-CO" sz="2541" i="1" noProof="0">
                  <a:latin typeface="Montserrat" panose="00000500000000000000" pitchFamily="2" charset="0"/>
                  <a:ea typeface="Montserrat Italics"/>
                  <a:cs typeface="Montserrat Italics"/>
                  <a:sym typeface="Montserrat Italics"/>
                </a:rPr>
                <a:t>Ideas de baja prioridad: poco viables y poco transformadoras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568963" y="7979509"/>
            <a:ext cx="11611573" cy="1278251"/>
            <a:chOff x="0" y="0"/>
            <a:chExt cx="7583286" cy="82285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583286" cy="822852"/>
            </a:xfrm>
            <a:custGeom>
              <a:avLst/>
              <a:gdLst/>
              <a:ahLst/>
              <a:cxnLst/>
              <a:rect l="l" t="t" r="r" b="b"/>
              <a:pathLst>
                <a:path w="7583286" h="822852">
                  <a:moveTo>
                    <a:pt x="0" y="0"/>
                  </a:moveTo>
                  <a:lnTo>
                    <a:pt x="7583286" y="0"/>
                  </a:lnTo>
                  <a:lnTo>
                    <a:pt x="7583286" y="822852"/>
                  </a:lnTo>
                  <a:lnTo>
                    <a:pt x="0" y="822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7583286" cy="822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50"/>
                </a:lnSpc>
              </a:pPr>
              <a:r>
                <a:rPr lang="es-CO" sz="2541" i="1" noProof="0">
                  <a:latin typeface="Montserrat" panose="00000500000000000000" pitchFamily="2" charset="0"/>
                  <a:ea typeface="Montserrat Italics"/>
                  <a:cs typeface="Montserrat Italics"/>
                  <a:sym typeface="Montserrat Italics"/>
                </a:rPr>
                <a:t>Ideas con alto potencial: innovadoras y viables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9568962" y="15986367"/>
            <a:ext cx="11908666" cy="1278251"/>
            <a:chOff x="0" y="0"/>
            <a:chExt cx="7777311" cy="82285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777311" cy="822852"/>
            </a:xfrm>
            <a:custGeom>
              <a:avLst/>
              <a:gdLst/>
              <a:ahLst/>
              <a:cxnLst/>
              <a:rect l="l" t="t" r="r" b="b"/>
              <a:pathLst>
                <a:path w="7777311" h="822852">
                  <a:moveTo>
                    <a:pt x="0" y="0"/>
                  </a:moveTo>
                  <a:lnTo>
                    <a:pt x="7777311" y="0"/>
                  </a:lnTo>
                  <a:lnTo>
                    <a:pt x="7777311" y="822852"/>
                  </a:lnTo>
                  <a:lnTo>
                    <a:pt x="0" y="822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7777311" cy="822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050"/>
                </a:lnSpc>
              </a:pPr>
              <a:r>
                <a:rPr lang="es-CO" sz="2541" i="1" noProof="0">
                  <a:latin typeface="Montserrat" panose="00000500000000000000" pitchFamily="2" charset="0"/>
                  <a:ea typeface="Montserrat Italics"/>
                  <a:cs typeface="Montserrat Italics"/>
                  <a:sym typeface="Montserrat Italics"/>
                </a:rPr>
                <a:t>Ideas prácticas: fáciles de implementar pero poco novedosas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829571" y="14603369"/>
            <a:ext cx="5056332" cy="837907"/>
            <a:chOff x="0" y="-9525"/>
            <a:chExt cx="605401" cy="98888"/>
          </a:xfrm>
          <a:solidFill>
            <a:schemeClr val="bg1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605401" cy="89363"/>
            </a:xfrm>
            <a:custGeom>
              <a:avLst/>
              <a:gdLst/>
              <a:ahLst/>
              <a:cxnLst/>
              <a:rect l="l" t="t" r="r" b="b"/>
              <a:pathLst>
                <a:path w="605401" h="89363">
                  <a:moveTo>
                    <a:pt x="44681" y="0"/>
                  </a:moveTo>
                  <a:lnTo>
                    <a:pt x="560720" y="0"/>
                  </a:lnTo>
                  <a:cubicBezTo>
                    <a:pt x="572570" y="0"/>
                    <a:pt x="583935" y="4707"/>
                    <a:pt x="592314" y="13087"/>
                  </a:cubicBezTo>
                  <a:cubicBezTo>
                    <a:pt x="600694" y="21466"/>
                    <a:pt x="605401" y="32831"/>
                    <a:pt x="605401" y="44681"/>
                  </a:cubicBezTo>
                  <a:lnTo>
                    <a:pt x="605401" y="44681"/>
                  </a:lnTo>
                  <a:cubicBezTo>
                    <a:pt x="605401" y="69358"/>
                    <a:pt x="585397" y="89363"/>
                    <a:pt x="560720" y="89363"/>
                  </a:cubicBezTo>
                  <a:lnTo>
                    <a:pt x="44681" y="89363"/>
                  </a:lnTo>
                  <a:cubicBezTo>
                    <a:pt x="32831" y="89363"/>
                    <a:pt x="21466" y="84655"/>
                    <a:pt x="13087" y="76276"/>
                  </a:cubicBezTo>
                  <a:cubicBezTo>
                    <a:pt x="4707" y="67897"/>
                    <a:pt x="0" y="56532"/>
                    <a:pt x="0" y="44681"/>
                  </a:cubicBezTo>
                  <a:lnTo>
                    <a:pt x="0" y="44681"/>
                  </a:lnTo>
                  <a:cubicBezTo>
                    <a:pt x="0" y="32831"/>
                    <a:pt x="4707" y="21466"/>
                    <a:pt x="13087" y="13087"/>
                  </a:cubicBezTo>
                  <a:cubicBezTo>
                    <a:pt x="21466" y="4707"/>
                    <a:pt x="32831" y="0"/>
                    <a:pt x="4468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05401" cy="98888"/>
            </a:xfrm>
            <a:prstGeom prst="rect">
              <a:avLst/>
            </a:prstGeom>
            <a:grpFill/>
          </p:spPr>
          <p:txBody>
            <a:bodyPr lIns="78239" tIns="78239" rIns="78239" bIns="78239" rtlCol="0" anchor="ctr"/>
            <a:lstStyle/>
            <a:p>
              <a:pPr algn="ctr">
                <a:lnSpc>
                  <a:spcPts val="2772"/>
                </a:lnSpc>
              </a:pPr>
              <a:r>
                <a:rPr lang="es-CO" sz="2310" b="1" i="1" noProof="0">
                  <a:latin typeface="Montserrat" panose="00000500000000000000" pitchFamily="2" charset="0"/>
                  <a:ea typeface="Montserrat Bold Italics"/>
                  <a:cs typeface="Montserrat Bold Italics"/>
                  <a:sym typeface="Montserrat Bold Italics"/>
                </a:rPr>
                <a:t>Baja facilidad de uso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3021746" y="14607631"/>
            <a:ext cx="4869220" cy="837907"/>
            <a:chOff x="0" y="-9525"/>
            <a:chExt cx="582998" cy="98888"/>
          </a:xfrm>
          <a:solidFill>
            <a:schemeClr val="bg1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582998" cy="89363"/>
            </a:xfrm>
            <a:custGeom>
              <a:avLst/>
              <a:gdLst/>
              <a:ahLst/>
              <a:cxnLst/>
              <a:rect l="l" t="t" r="r" b="b"/>
              <a:pathLst>
                <a:path w="582998" h="89363">
                  <a:moveTo>
                    <a:pt x="44681" y="0"/>
                  </a:moveTo>
                  <a:lnTo>
                    <a:pt x="538317" y="0"/>
                  </a:lnTo>
                  <a:cubicBezTo>
                    <a:pt x="550167" y="0"/>
                    <a:pt x="561532" y="4707"/>
                    <a:pt x="569911" y="13087"/>
                  </a:cubicBezTo>
                  <a:cubicBezTo>
                    <a:pt x="578291" y="21466"/>
                    <a:pt x="582998" y="32831"/>
                    <a:pt x="582998" y="44681"/>
                  </a:cubicBezTo>
                  <a:lnTo>
                    <a:pt x="582998" y="44681"/>
                  </a:lnTo>
                  <a:cubicBezTo>
                    <a:pt x="582998" y="56532"/>
                    <a:pt x="578291" y="67897"/>
                    <a:pt x="569911" y="76276"/>
                  </a:cubicBezTo>
                  <a:cubicBezTo>
                    <a:pt x="561532" y="84655"/>
                    <a:pt x="550167" y="89363"/>
                    <a:pt x="538317" y="89363"/>
                  </a:cubicBezTo>
                  <a:lnTo>
                    <a:pt x="44681" y="89363"/>
                  </a:lnTo>
                  <a:cubicBezTo>
                    <a:pt x="32831" y="89363"/>
                    <a:pt x="21466" y="84655"/>
                    <a:pt x="13087" y="76276"/>
                  </a:cubicBezTo>
                  <a:cubicBezTo>
                    <a:pt x="4707" y="67897"/>
                    <a:pt x="0" y="56532"/>
                    <a:pt x="0" y="44681"/>
                  </a:cubicBezTo>
                  <a:lnTo>
                    <a:pt x="0" y="44681"/>
                  </a:lnTo>
                  <a:cubicBezTo>
                    <a:pt x="0" y="32831"/>
                    <a:pt x="4707" y="21466"/>
                    <a:pt x="13087" y="13087"/>
                  </a:cubicBezTo>
                  <a:cubicBezTo>
                    <a:pt x="21466" y="4707"/>
                    <a:pt x="32831" y="0"/>
                    <a:pt x="4468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582998" cy="98888"/>
            </a:xfrm>
            <a:prstGeom prst="rect">
              <a:avLst/>
            </a:prstGeom>
            <a:grpFill/>
          </p:spPr>
          <p:txBody>
            <a:bodyPr lIns="78239" tIns="78239" rIns="78239" bIns="78239" rtlCol="0" anchor="ctr"/>
            <a:lstStyle/>
            <a:p>
              <a:pPr algn="ctr">
                <a:lnSpc>
                  <a:spcPts val="2772"/>
                </a:lnSpc>
              </a:pPr>
              <a:r>
                <a:rPr lang="es-CO" sz="2310" b="1" i="1" noProof="0">
                  <a:latin typeface="Montserrat" panose="00000500000000000000" pitchFamily="2" charset="0"/>
                  <a:ea typeface="Montserrat Bold Italics"/>
                  <a:cs typeface="Montserrat Bold Italics"/>
                  <a:sym typeface="Montserrat Bold Italics"/>
                </a:rPr>
                <a:t>Alta facilidad de uso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17092134" y="10456270"/>
            <a:ext cx="2827521" cy="825914"/>
            <a:chOff x="0" y="-40805"/>
            <a:chExt cx="333697" cy="98888"/>
          </a:xfrm>
        </p:grpSpPr>
        <p:sp>
          <p:nvSpPr>
            <p:cNvPr id="37" name="Freeform 37"/>
            <p:cNvSpPr/>
            <p:nvPr/>
          </p:nvSpPr>
          <p:spPr>
            <a:xfrm>
              <a:off x="0" y="-31280"/>
              <a:ext cx="333697" cy="89363"/>
            </a:xfrm>
            <a:custGeom>
              <a:avLst/>
              <a:gdLst/>
              <a:ahLst/>
              <a:cxnLst/>
              <a:rect l="l" t="t" r="r" b="b"/>
              <a:pathLst>
                <a:path w="333697" h="89363">
                  <a:moveTo>
                    <a:pt x="44681" y="0"/>
                  </a:moveTo>
                  <a:lnTo>
                    <a:pt x="289016" y="0"/>
                  </a:lnTo>
                  <a:cubicBezTo>
                    <a:pt x="313693" y="0"/>
                    <a:pt x="333697" y="20005"/>
                    <a:pt x="333697" y="44681"/>
                  </a:cubicBezTo>
                  <a:lnTo>
                    <a:pt x="333697" y="44681"/>
                  </a:lnTo>
                  <a:cubicBezTo>
                    <a:pt x="333697" y="56532"/>
                    <a:pt x="328990" y="67897"/>
                    <a:pt x="320610" y="76276"/>
                  </a:cubicBezTo>
                  <a:cubicBezTo>
                    <a:pt x="312231" y="84655"/>
                    <a:pt x="300866" y="89363"/>
                    <a:pt x="289016" y="89363"/>
                  </a:cubicBezTo>
                  <a:lnTo>
                    <a:pt x="44681" y="89363"/>
                  </a:lnTo>
                  <a:cubicBezTo>
                    <a:pt x="32831" y="89363"/>
                    <a:pt x="21466" y="84655"/>
                    <a:pt x="13087" y="76276"/>
                  </a:cubicBezTo>
                  <a:cubicBezTo>
                    <a:pt x="4707" y="67897"/>
                    <a:pt x="0" y="56532"/>
                    <a:pt x="0" y="44681"/>
                  </a:cubicBezTo>
                  <a:lnTo>
                    <a:pt x="0" y="44681"/>
                  </a:lnTo>
                  <a:cubicBezTo>
                    <a:pt x="0" y="32831"/>
                    <a:pt x="4707" y="21466"/>
                    <a:pt x="13087" y="13087"/>
                  </a:cubicBezTo>
                  <a:cubicBezTo>
                    <a:pt x="21466" y="4707"/>
                    <a:pt x="32831" y="0"/>
                    <a:pt x="44681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0805"/>
              <a:ext cx="333697" cy="98888"/>
            </a:xfrm>
            <a:prstGeom prst="rect">
              <a:avLst/>
            </a:prstGeom>
          </p:spPr>
          <p:txBody>
            <a:bodyPr lIns="78239" tIns="78239" rIns="78239" bIns="78239" rtlCol="0" anchor="ctr"/>
            <a:lstStyle/>
            <a:p>
              <a:pPr algn="ctr">
                <a:lnSpc>
                  <a:spcPts val="2772"/>
                </a:lnSpc>
              </a:pPr>
              <a:r>
                <a:rPr lang="es-CO" sz="2310" b="1" i="1" noProof="0">
                  <a:latin typeface="Montserrat" panose="00000500000000000000" pitchFamily="2" charset="0"/>
                  <a:ea typeface="Montserrat Bold Italics"/>
                  <a:cs typeface="Montserrat Bold Italics"/>
                  <a:sym typeface="Montserrat Bold Italics"/>
                </a:rPr>
                <a:t>Alta utilidad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 rot="-5400000">
            <a:off x="17213314" y="17816196"/>
            <a:ext cx="2827521" cy="825926"/>
            <a:chOff x="0" y="-9526"/>
            <a:chExt cx="333697" cy="98889"/>
          </a:xfrm>
          <a:solidFill>
            <a:srgbClr val="EDEDED"/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333697" cy="89363"/>
            </a:xfrm>
            <a:custGeom>
              <a:avLst/>
              <a:gdLst/>
              <a:ahLst/>
              <a:cxnLst/>
              <a:rect l="l" t="t" r="r" b="b"/>
              <a:pathLst>
                <a:path w="333697" h="89363">
                  <a:moveTo>
                    <a:pt x="44681" y="0"/>
                  </a:moveTo>
                  <a:lnTo>
                    <a:pt x="289016" y="0"/>
                  </a:lnTo>
                  <a:cubicBezTo>
                    <a:pt x="313693" y="0"/>
                    <a:pt x="333697" y="20005"/>
                    <a:pt x="333697" y="44681"/>
                  </a:cubicBezTo>
                  <a:lnTo>
                    <a:pt x="333697" y="44681"/>
                  </a:lnTo>
                  <a:cubicBezTo>
                    <a:pt x="333697" y="56532"/>
                    <a:pt x="328990" y="67897"/>
                    <a:pt x="320610" y="76276"/>
                  </a:cubicBezTo>
                  <a:cubicBezTo>
                    <a:pt x="312231" y="84655"/>
                    <a:pt x="300866" y="89363"/>
                    <a:pt x="289016" y="89363"/>
                  </a:cubicBezTo>
                  <a:lnTo>
                    <a:pt x="44681" y="89363"/>
                  </a:lnTo>
                  <a:cubicBezTo>
                    <a:pt x="32831" y="89363"/>
                    <a:pt x="21466" y="84655"/>
                    <a:pt x="13087" y="76276"/>
                  </a:cubicBezTo>
                  <a:cubicBezTo>
                    <a:pt x="4707" y="67897"/>
                    <a:pt x="0" y="56532"/>
                    <a:pt x="0" y="44681"/>
                  </a:cubicBezTo>
                  <a:lnTo>
                    <a:pt x="0" y="44681"/>
                  </a:lnTo>
                  <a:cubicBezTo>
                    <a:pt x="0" y="32831"/>
                    <a:pt x="4707" y="21466"/>
                    <a:pt x="13087" y="13087"/>
                  </a:cubicBezTo>
                  <a:cubicBezTo>
                    <a:pt x="21466" y="4707"/>
                    <a:pt x="32831" y="0"/>
                    <a:pt x="4468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9526"/>
              <a:ext cx="333697" cy="98888"/>
            </a:xfrm>
            <a:prstGeom prst="rect">
              <a:avLst/>
            </a:prstGeom>
            <a:grpFill/>
          </p:spPr>
          <p:txBody>
            <a:bodyPr lIns="78239" tIns="78239" rIns="78239" bIns="78239" rtlCol="0" anchor="ctr"/>
            <a:lstStyle/>
            <a:p>
              <a:pPr algn="ctr">
                <a:lnSpc>
                  <a:spcPts val="2772"/>
                </a:lnSpc>
              </a:pPr>
              <a:r>
                <a:rPr lang="es-CO" sz="2310" b="1" i="1" noProof="0">
                  <a:latin typeface="Montserrat" panose="00000500000000000000" pitchFamily="2" charset="0"/>
                  <a:ea typeface="Montserrat Bold Italics"/>
                  <a:cs typeface="Montserrat Bold Italics"/>
                  <a:sym typeface="Montserrat Bold Italics"/>
                </a:rPr>
                <a:t>Baja utilidad</a:t>
              </a:r>
            </a:p>
          </p:txBody>
        </p:sp>
      </p:grpSp>
      <p:sp>
        <p:nvSpPr>
          <p:cNvPr id="44" name="Freeform 44"/>
          <p:cNvSpPr/>
          <p:nvPr/>
        </p:nvSpPr>
        <p:spPr>
          <a:xfrm>
            <a:off x="33796244" y="23713395"/>
            <a:ext cx="1687035" cy="493052"/>
          </a:xfrm>
          <a:custGeom>
            <a:avLst/>
            <a:gdLst/>
            <a:ahLst/>
            <a:cxnLst/>
            <a:rect l="l" t="t" r="r" b="b"/>
            <a:pathLst>
              <a:path w="1160548" h="339181">
                <a:moveTo>
                  <a:pt x="0" y="0"/>
                </a:moveTo>
                <a:lnTo>
                  <a:pt x="1160548" y="0"/>
                </a:lnTo>
                <a:lnTo>
                  <a:pt x="1160548" y="339181"/>
                </a:lnTo>
                <a:lnTo>
                  <a:pt x="0" y="33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31225137" y="23679173"/>
            <a:ext cx="1174375" cy="561496"/>
            <a:chOff x="0" y="0"/>
            <a:chExt cx="1077170" cy="515021"/>
          </a:xfrm>
        </p:grpSpPr>
        <p:sp>
          <p:nvSpPr>
            <p:cNvPr id="46" name="Freeform 46"/>
            <p:cNvSpPr/>
            <p:nvPr/>
          </p:nvSpPr>
          <p:spPr>
            <a:xfrm>
              <a:off x="52202" y="328598"/>
              <a:ext cx="956756" cy="186423"/>
            </a:xfrm>
            <a:custGeom>
              <a:avLst/>
              <a:gdLst/>
              <a:ahLst/>
              <a:cxnLst/>
              <a:rect l="l" t="t" r="r" b="b"/>
              <a:pathLst>
                <a:path w="956756" h="186423">
                  <a:moveTo>
                    <a:pt x="0" y="0"/>
                  </a:moveTo>
                  <a:lnTo>
                    <a:pt x="956756" y="0"/>
                  </a:lnTo>
                  <a:lnTo>
                    <a:pt x="956756" y="186422"/>
                  </a:lnTo>
                  <a:lnTo>
                    <a:pt x="0" y="186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52"/>
              </a:stretch>
            </a:blip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47" name="AutoShape 47"/>
            <p:cNvSpPr/>
            <p:nvPr/>
          </p:nvSpPr>
          <p:spPr>
            <a:xfrm>
              <a:off x="0" y="288027"/>
              <a:ext cx="1077170" cy="0"/>
            </a:xfrm>
            <a:prstGeom prst="line">
              <a:avLst/>
            </a:prstGeom>
            <a:ln w="1961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  <p:sp>
          <p:nvSpPr>
            <p:cNvPr id="48" name="Freeform 48"/>
            <p:cNvSpPr/>
            <p:nvPr/>
          </p:nvSpPr>
          <p:spPr>
            <a:xfrm>
              <a:off x="52202" y="0"/>
              <a:ext cx="956756" cy="260658"/>
            </a:xfrm>
            <a:custGeom>
              <a:avLst/>
              <a:gdLst/>
              <a:ahLst/>
              <a:cxnLst/>
              <a:rect l="l" t="t" r="r" b="b"/>
              <a:pathLst>
                <a:path w="956756" h="260658">
                  <a:moveTo>
                    <a:pt x="0" y="0"/>
                  </a:moveTo>
                  <a:lnTo>
                    <a:pt x="956756" y="0"/>
                  </a:lnTo>
                  <a:lnTo>
                    <a:pt x="956756" y="260658"/>
                  </a:lnTo>
                  <a:lnTo>
                    <a:pt x="0" y="260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 sz="2035">
                <a:latin typeface="Montserrat" panose="00000500000000000000" pitchFamily="2" charset="0"/>
              </a:endParaRPr>
            </a:p>
          </p:txBody>
        </p:sp>
      </p:grpSp>
      <p:sp>
        <p:nvSpPr>
          <p:cNvPr id="49" name="Freeform 49"/>
          <p:cNvSpPr/>
          <p:nvPr/>
        </p:nvSpPr>
        <p:spPr>
          <a:xfrm>
            <a:off x="32380177" y="23546580"/>
            <a:ext cx="1400594" cy="786685"/>
          </a:xfrm>
          <a:custGeom>
            <a:avLst/>
            <a:gdLst/>
            <a:ahLst/>
            <a:cxnLst/>
            <a:rect l="l" t="t" r="r" b="b"/>
            <a:pathLst>
              <a:path w="963499" h="541178">
                <a:moveTo>
                  <a:pt x="0" y="0"/>
                </a:moveTo>
                <a:lnTo>
                  <a:pt x="963499" y="0"/>
                </a:lnTo>
                <a:lnTo>
                  <a:pt x="963499" y="541179"/>
                </a:lnTo>
                <a:lnTo>
                  <a:pt x="0" y="5411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30266274" y="23665898"/>
            <a:ext cx="642692" cy="588045"/>
          </a:xfrm>
          <a:custGeom>
            <a:avLst/>
            <a:gdLst/>
            <a:ahLst/>
            <a:cxnLst/>
            <a:rect l="l" t="t" r="r" b="b"/>
            <a:pathLst>
              <a:path w="442122" h="404529">
                <a:moveTo>
                  <a:pt x="0" y="0"/>
                </a:moveTo>
                <a:lnTo>
                  <a:pt x="442122" y="0"/>
                </a:lnTo>
                <a:lnTo>
                  <a:pt x="442122" y="404529"/>
                </a:lnTo>
                <a:lnTo>
                  <a:pt x="0" y="4045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0867" r="-375148" b="-17613"/>
            </a:stretch>
          </a:blipFill>
        </p:spPr>
        <p:txBody>
          <a:bodyPr/>
          <a:lstStyle/>
          <a:p>
            <a:endParaRPr lang="es-CO" sz="2035">
              <a:latin typeface="Montserrat" panose="00000500000000000000" pitchFamily="2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30104629" y="24857841"/>
            <a:ext cx="1189281" cy="16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9"/>
              </a:lnSpc>
            </a:pPr>
            <a:r>
              <a:rPr lang="en-US" sz="1013" b="1" spc="-22"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Un proyecto de: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1293912" y="24857841"/>
            <a:ext cx="1610981" cy="16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9"/>
              </a:lnSpc>
            </a:pPr>
            <a:r>
              <a:rPr lang="en-US" sz="1013" b="1" spc="-22">
                <a:latin typeface="Montserrat" panose="00000500000000000000" pitchFamily="2" charset="0"/>
                <a:ea typeface="Canva Sans Bold"/>
                <a:cs typeface="Canva Sans Bold"/>
                <a:sym typeface="Canva Sans Bold"/>
              </a:rPr>
              <a:t>Con el apoyo de: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2721693" y="9935400"/>
            <a:ext cx="5565205" cy="1449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11"/>
              </a:lnSpc>
            </a:pPr>
            <a:r>
              <a:rPr lang="en-US" sz="8722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115143" y="10019991"/>
            <a:ext cx="5565205" cy="1449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11"/>
              </a:lnSpc>
            </a:pPr>
            <a:r>
              <a:rPr lang="en-US" sz="8722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115143" y="18155690"/>
            <a:ext cx="5565205" cy="1449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11"/>
              </a:lnSpc>
            </a:pPr>
            <a:r>
              <a:rPr lang="en-US" sz="8722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3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2937321" y="18155690"/>
            <a:ext cx="5565205" cy="1449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11"/>
              </a:lnSpc>
            </a:pPr>
            <a:r>
              <a:rPr lang="en-US" sz="8722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4</a:t>
            </a:r>
          </a:p>
        </p:txBody>
      </p:sp>
      <p:sp>
        <p:nvSpPr>
          <p:cNvPr id="64" name="TextBox 42">
            <a:extLst>
              <a:ext uri="{FF2B5EF4-FFF2-40B4-BE49-F238E27FC236}">
                <a16:creationId xmlns:a16="http://schemas.microsoft.com/office/drawing/2014/main" id="{05A2AC92-1C82-F3E2-796A-198023BC7953}"/>
              </a:ext>
            </a:extLst>
          </p:cNvPr>
          <p:cNvSpPr txBox="1"/>
          <p:nvPr/>
        </p:nvSpPr>
        <p:spPr>
          <a:xfrm>
            <a:off x="5551557" y="2357527"/>
            <a:ext cx="25908673" cy="99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6"/>
              </a:lnSpc>
            </a:pPr>
            <a:r>
              <a:rPr lang="es-MX" sz="6600" b="1">
                <a:solidFill>
                  <a:srgbClr val="3C6A3C"/>
                </a:solidFill>
                <a:latin typeface="Montserrat" panose="00000500000000000000" pitchFamily="2" charset="0"/>
                <a:ea typeface="Bricolage Grotesque Bold"/>
                <a:cs typeface="Bricolage Grotesque Bold"/>
                <a:sym typeface="Bricolage Grotesque Bold"/>
              </a:rPr>
              <a:t>Matriz de Clasificación de Ideas</a:t>
            </a:r>
          </a:p>
        </p:txBody>
      </p:sp>
      <p:sp>
        <p:nvSpPr>
          <p:cNvPr id="67" name="TextBox 53">
            <a:extLst>
              <a:ext uri="{FF2B5EF4-FFF2-40B4-BE49-F238E27FC236}">
                <a16:creationId xmlns:a16="http://schemas.microsoft.com/office/drawing/2014/main" id="{4353997F-5542-E629-F505-AD00691E5912}"/>
              </a:ext>
            </a:extLst>
          </p:cNvPr>
          <p:cNvSpPr txBox="1"/>
          <p:nvPr/>
        </p:nvSpPr>
        <p:spPr>
          <a:xfrm>
            <a:off x="5042511" y="3942719"/>
            <a:ext cx="27063488" cy="2021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76"/>
              </a:lnSpc>
            </a:pPr>
            <a:r>
              <a:rPr lang="es-MX" sz="4000" b="1">
                <a:solidFill>
                  <a:schemeClr val="bg2"/>
                </a:solidFill>
                <a:latin typeface="Montserrat" panose="00000500000000000000" pitchFamily="2" charset="0"/>
                <a:cs typeface="Bricolage Grotesque Bold" panose="020B0604020202020204" charset="0"/>
              </a:rPr>
              <a:t>Ubica cada idea o propuesta dentro del cuadrante según su nivel de factibilidad (eje horizontal) y su nivel de originalidad (eje vertical). Esta matriz puede adaptarse a otros criterios como impacto/esfuerzo, urgencia/importancia, entre otros.</a:t>
            </a:r>
            <a:endParaRPr lang="en-US" sz="3839" b="1">
              <a:solidFill>
                <a:schemeClr val="bg2"/>
              </a:solidFill>
              <a:latin typeface="Montserrat" panose="00000500000000000000" pitchFamily="2" charset="0"/>
              <a:ea typeface="Bricolage Grotesque Bold"/>
              <a:cs typeface="Bricolage Grotesque Bold" panose="020B0604020202020204" charset="0"/>
              <a:sym typeface="Bricolage Grotesqu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2530</Words>
  <Application>Microsoft Office PowerPoint</Application>
  <PresentationFormat>Personalizado</PresentationFormat>
  <Paragraphs>446</Paragraphs>
  <Slides>29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Bradley Hand ITC</vt:lpstr>
      <vt:lpstr>Bricolage Grotesque Bold</vt:lpstr>
      <vt:lpstr>Canva Sans</vt:lpstr>
      <vt:lpstr>Open Sans</vt:lpstr>
      <vt:lpstr>Montserrat Italics</vt:lpstr>
      <vt:lpstr>Montserrat Bold</vt:lpstr>
      <vt:lpstr>Montserrat Bold Italics</vt:lpstr>
      <vt:lpstr>Montserrat</vt:lpstr>
      <vt:lpstr>Arial</vt:lpstr>
      <vt:lpstr>Yeseva One</vt:lpstr>
      <vt:lpstr>Canva Sans Bold</vt:lpstr>
      <vt:lpstr>Simple Light</vt:lpstr>
      <vt:lpstr>HERRAMIENTAS DE CO-CREACIÓN ADAPTADAS PARA TODO PÚBLICO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HERRAMIENTAS ADAPTADAS A PROCESOS DE CO-CREACIÓN CON CIUDADANOS DESARROLLADOS POR EL LABORATORIO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HERRAMIENTAS ADAPTADAS EN PROCESOS DE CO-CREACIÓN CON SERVIDORES PÚBLICOS Y CPS DESARROLLADOS POR EL LABORATORIO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 Grimaldos</dc:creator>
  <cp:lastModifiedBy>Juan Cortes</cp:lastModifiedBy>
  <cp:revision>4</cp:revision>
  <dcterms:modified xsi:type="dcterms:W3CDTF">2025-12-16T19:22:03Z</dcterms:modified>
</cp:coreProperties>
</file>